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5" r:id="rId3"/>
    <p:sldId id="326" r:id="rId4"/>
    <p:sldId id="276" r:id="rId5"/>
    <p:sldId id="277" r:id="rId6"/>
    <p:sldId id="268" r:id="rId7"/>
    <p:sldId id="329" r:id="rId8"/>
    <p:sldId id="309" r:id="rId9"/>
    <p:sldId id="323" r:id="rId10"/>
    <p:sldId id="327" r:id="rId11"/>
    <p:sldId id="340" r:id="rId12"/>
    <p:sldId id="311" r:id="rId13"/>
    <p:sldId id="316" r:id="rId14"/>
    <p:sldId id="310" r:id="rId15"/>
    <p:sldId id="303" r:id="rId16"/>
    <p:sldId id="292" r:id="rId17"/>
    <p:sldId id="305" r:id="rId18"/>
    <p:sldId id="343" r:id="rId19"/>
    <p:sldId id="317" r:id="rId20"/>
    <p:sldId id="330" r:id="rId21"/>
    <p:sldId id="300" r:id="rId22"/>
    <p:sldId id="341" r:id="rId23"/>
    <p:sldId id="342" r:id="rId24"/>
    <p:sldId id="336" r:id="rId25"/>
    <p:sldId id="338" r:id="rId26"/>
    <p:sldId id="337" r:id="rId27"/>
    <p:sldId id="339"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DA279-4460-4E16-AE67-90173819A42B}" v="40" dt="2025-02-05T06:46:46.3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2" autoAdjust="0"/>
    <p:restoredTop sz="81228" autoAdjust="0"/>
  </p:normalViewPr>
  <p:slideViewPr>
    <p:cSldViewPr snapToGrid="0">
      <p:cViewPr>
        <p:scale>
          <a:sx n="50" d="100"/>
          <a:sy n="50" d="100"/>
        </p:scale>
        <p:origin x="1053" y="64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大輔 軍司" userId="5f8afef4b073a274" providerId="LiveId" clId="{E69DA279-4460-4E16-AE67-90173819A42B}"/>
    <pc:docChg chg="undo custSel delSld modSld">
      <pc:chgData name="大輔 軍司" userId="5f8afef4b073a274" providerId="LiveId" clId="{E69DA279-4460-4E16-AE67-90173819A42B}" dt="2025-02-05T06:46:46.397" v="264"/>
      <pc:docMkLst>
        <pc:docMk/>
      </pc:docMkLst>
      <pc:sldChg chg="modSp mod">
        <pc:chgData name="大輔 軍司" userId="5f8afef4b073a274" providerId="LiveId" clId="{E69DA279-4460-4E16-AE67-90173819A42B}" dt="2025-02-05T06:42:52.654" v="166"/>
        <pc:sldMkLst>
          <pc:docMk/>
          <pc:sldMk cId="3211990205" sldId="300"/>
        </pc:sldMkLst>
        <pc:spChg chg="mod">
          <ac:chgData name="大輔 軍司" userId="5f8afef4b073a274" providerId="LiveId" clId="{E69DA279-4460-4E16-AE67-90173819A42B}" dt="2025-02-05T06:42:52.654" v="166"/>
          <ac:spMkLst>
            <pc:docMk/>
            <pc:sldMk cId="3211990205" sldId="300"/>
            <ac:spMk id="5" creationId="{71ABF801-A7FF-0BF0-EE95-9ACC92D03E10}"/>
          </ac:spMkLst>
        </pc:spChg>
      </pc:sldChg>
      <pc:sldChg chg="addSp modSp mod modAnim">
        <pc:chgData name="大輔 軍司" userId="5f8afef4b073a274" providerId="LiveId" clId="{E69DA279-4460-4E16-AE67-90173819A42B}" dt="2025-02-05T06:46:46.397" v="264"/>
        <pc:sldMkLst>
          <pc:docMk/>
          <pc:sldMk cId="2972917433" sldId="330"/>
        </pc:sldMkLst>
        <pc:spChg chg="mod">
          <ac:chgData name="大輔 軍司" userId="5f8afef4b073a274" providerId="LiveId" clId="{E69DA279-4460-4E16-AE67-90173819A42B}" dt="2025-02-05T06:44:46.213" v="183" actId="164"/>
          <ac:spMkLst>
            <pc:docMk/>
            <pc:sldMk cId="2972917433" sldId="330"/>
            <ac:spMk id="5" creationId="{E91900BB-3965-6A86-DDE2-2607F7AFCE5D}"/>
          </ac:spMkLst>
        </pc:spChg>
        <pc:spChg chg="add mod">
          <ac:chgData name="大輔 軍司" userId="5f8afef4b073a274" providerId="LiveId" clId="{E69DA279-4460-4E16-AE67-90173819A42B}" dt="2025-02-05T06:46:30.177" v="204"/>
          <ac:spMkLst>
            <pc:docMk/>
            <pc:sldMk cId="2972917433" sldId="330"/>
            <ac:spMk id="9" creationId="{E3CB89E2-9D33-1922-6E02-79A6850A12EE}"/>
          </ac:spMkLst>
        </pc:spChg>
        <pc:spChg chg="add mod">
          <ac:chgData name="大輔 軍司" userId="5f8afef4b073a274" providerId="LiveId" clId="{E69DA279-4460-4E16-AE67-90173819A42B}" dt="2025-02-05T06:46:46.397" v="264"/>
          <ac:spMkLst>
            <pc:docMk/>
            <pc:sldMk cId="2972917433" sldId="330"/>
            <ac:spMk id="10" creationId="{1B53956A-B7A2-6EE6-E7DD-5DE5144EC684}"/>
          </ac:spMkLst>
        </pc:spChg>
        <pc:grpChg chg="add mod">
          <ac:chgData name="大輔 軍司" userId="5f8afef4b073a274" providerId="LiveId" clId="{E69DA279-4460-4E16-AE67-90173819A42B}" dt="2025-02-05T06:46:17.042" v="203" actId="1076"/>
          <ac:grpSpMkLst>
            <pc:docMk/>
            <pc:sldMk cId="2972917433" sldId="330"/>
            <ac:grpSpMk id="8" creationId="{2C0A6761-5420-E05F-F868-04F71770C815}"/>
          </ac:grpSpMkLst>
        </pc:grpChg>
        <pc:picChg chg="add mod">
          <ac:chgData name="大輔 軍司" userId="5f8afef4b073a274" providerId="LiveId" clId="{E69DA279-4460-4E16-AE67-90173819A42B}" dt="2025-02-05T06:46:17.042" v="203" actId="1076"/>
          <ac:picMkLst>
            <pc:docMk/>
            <pc:sldMk cId="2972917433" sldId="330"/>
            <ac:picMk id="3" creationId="{BB7C7420-D47B-8807-5484-4566A5A5D9B7}"/>
          </ac:picMkLst>
        </pc:picChg>
        <pc:picChg chg="mod">
          <ac:chgData name="大輔 軍司" userId="5f8afef4b073a274" providerId="LiveId" clId="{E69DA279-4460-4E16-AE67-90173819A42B}" dt="2025-02-05T06:44:46.213" v="183" actId="164"/>
          <ac:picMkLst>
            <pc:docMk/>
            <pc:sldMk cId="2972917433" sldId="330"/>
            <ac:picMk id="4" creationId="{3974EE01-C8AF-6310-1AF2-960EAE181100}"/>
          </ac:picMkLst>
        </pc:picChg>
        <pc:picChg chg="add mod">
          <ac:chgData name="大輔 軍司" userId="5f8afef4b073a274" providerId="LiveId" clId="{E69DA279-4460-4E16-AE67-90173819A42B}" dt="2025-02-05T06:46:17.042" v="203" actId="1076"/>
          <ac:picMkLst>
            <pc:docMk/>
            <pc:sldMk cId="2972917433" sldId="330"/>
            <ac:picMk id="6" creationId="{855E2BE2-E62E-21E9-FC57-2FC16608EE8F}"/>
          </ac:picMkLst>
        </pc:picChg>
        <pc:picChg chg="add mod">
          <ac:chgData name="大輔 軍司" userId="5f8afef4b073a274" providerId="LiveId" clId="{E69DA279-4460-4E16-AE67-90173819A42B}" dt="2025-02-05T06:46:17.042" v="203" actId="1076"/>
          <ac:picMkLst>
            <pc:docMk/>
            <pc:sldMk cId="2972917433" sldId="330"/>
            <ac:picMk id="7" creationId="{BCEFED8C-13C2-E1C8-70FD-DCCC1C95127B}"/>
          </ac:picMkLst>
        </pc:picChg>
      </pc:sldChg>
      <pc:sldChg chg="addSp modSp del">
        <pc:chgData name="大輔 軍司" userId="5f8afef4b073a274" providerId="LiveId" clId="{E69DA279-4460-4E16-AE67-90173819A42B}" dt="2025-02-05T06:44:03.902" v="175" actId="47"/>
        <pc:sldMkLst>
          <pc:docMk/>
          <pc:sldMk cId="2116533277" sldId="331"/>
        </pc:sldMkLst>
        <pc:spChg chg="add mod">
          <ac:chgData name="大輔 軍司" userId="5f8afef4b073a274" providerId="LiveId" clId="{E69DA279-4460-4E16-AE67-90173819A42B}" dt="2025-02-05T06:43:31.118" v="169"/>
          <ac:spMkLst>
            <pc:docMk/>
            <pc:sldMk cId="2116533277" sldId="331"/>
            <ac:spMk id="3" creationId="{0715A8FA-2094-67FC-C7C3-D4AE0F72A1FA}"/>
          </ac:spMkLst>
        </pc:spChg>
      </pc:sldChg>
      <pc:sldChg chg="delSp del mod delAnim">
        <pc:chgData name="大輔 軍司" userId="5f8afef4b073a274" providerId="LiveId" clId="{E69DA279-4460-4E16-AE67-90173819A42B}" dt="2025-02-05T06:43:24.594" v="168" actId="47"/>
        <pc:sldMkLst>
          <pc:docMk/>
          <pc:sldMk cId="3965396438" sldId="333"/>
        </pc:sldMkLst>
        <pc:spChg chg="del">
          <ac:chgData name="大輔 軍司" userId="5f8afef4b073a274" providerId="LiveId" clId="{E69DA279-4460-4E16-AE67-90173819A42B}" dt="2025-02-05T06:43:21.380" v="167" actId="478"/>
          <ac:spMkLst>
            <pc:docMk/>
            <pc:sldMk cId="3965396438" sldId="333"/>
            <ac:spMk id="5" creationId="{F5D44F76-8FAB-EADD-56D9-1417414997AD}"/>
          </ac:spMkLst>
        </pc:spChg>
        <pc:picChg chg="del">
          <ac:chgData name="大輔 軍司" userId="5f8afef4b073a274" providerId="LiveId" clId="{E69DA279-4460-4E16-AE67-90173819A42B}" dt="2025-02-05T06:43:21.380" v="167" actId="478"/>
          <ac:picMkLst>
            <pc:docMk/>
            <pc:sldMk cId="3965396438" sldId="333"/>
            <ac:picMk id="4" creationId="{8EFAACC5-54E1-9558-DCDD-8B070A3D5945}"/>
          </ac:picMkLst>
        </pc:picChg>
      </pc:sldChg>
      <pc:sldChg chg="delSp del mod delAnim">
        <pc:chgData name="大輔 軍司" userId="5f8afef4b073a274" providerId="LiveId" clId="{E69DA279-4460-4E16-AE67-90173819A42B}" dt="2025-02-05T06:43:46.587" v="172" actId="47"/>
        <pc:sldMkLst>
          <pc:docMk/>
          <pc:sldMk cId="3257747965" sldId="334"/>
        </pc:sldMkLst>
        <pc:spChg chg="del">
          <ac:chgData name="大輔 軍司" userId="5f8afef4b073a274" providerId="LiveId" clId="{E69DA279-4460-4E16-AE67-90173819A42B}" dt="2025-02-05T06:43:43.178" v="171" actId="478"/>
          <ac:spMkLst>
            <pc:docMk/>
            <pc:sldMk cId="3257747965" sldId="334"/>
            <ac:spMk id="3" creationId="{CEB42235-8CC3-5242-C403-888143142F6B}"/>
          </ac:spMkLst>
        </pc:spChg>
        <pc:picChg chg="del">
          <ac:chgData name="大輔 軍司" userId="5f8afef4b073a274" providerId="LiveId" clId="{E69DA279-4460-4E16-AE67-90173819A42B}" dt="2025-02-05T06:43:43.178" v="171" actId="478"/>
          <ac:picMkLst>
            <pc:docMk/>
            <pc:sldMk cId="3257747965" sldId="334"/>
            <ac:picMk id="6" creationId="{730DDC5A-D650-FCFA-ADD1-FD28BD9D0430}"/>
          </ac:picMkLst>
        </pc:picChg>
      </pc:sldChg>
      <pc:sldChg chg="modSp del mod">
        <pc:chgData name="大輔 軍司" userId="5f8afef4b073a274" providerId="LiveId" clId="{E69DA279-4460-4E16-AE67-90173819A42B}" dt="2025-02-05T06:44:08.521" v="176" actId="47"/>
        <pc:sldMkLst>
          <pc:docMk/>
          <pc:sldMk cId="3691700204" sldId="335"/>
        </pc:sldMkLst>
        <pc:picChg chg="mod">
          <ac:chgData name="大輔 軍司" userId="5f8afef4b073a274" providerId="LiveId" clId="{E69DA279-4460-4E16-AE67-90173819A42B}" dt="2025-02-05T06:43:49.733" v="173" actId="1076"/>
          <ac:picMkLst>
            <pc:docMk/>
            <pc:sldMk cId="3691700204" sldId="335"/>
            <ac:picMk id="4" creationId="{2F3B309B-3428-88A6-3BCB-3852F24DC18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36557;&#21496;&#22823;&#36628;\Desktop\&#22320;&#26041;&#21306;&#20998;\&#26368;&#24746;&#32076;&#36335;&#12398;&#20516;&#9314;.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36557;&#21496;&#22823;&#36628;\Desktop\&#22320;&#26041;&#21306;&#20998;\&#26368;&#24746;&#32076;&#36335;&#12398;&#20516;&#9314;.csv"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36557;&#21496;&#22823;&#36628;\201824-TRAMI_kiki_max_sums.tx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36557;&#21496;&#22823;&#36628;\201824-TRAMI_kiki_max_sums.txt"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36557;&#21496;&#22823;&#36628;\201824-TRAMI_kiki_max_sums.txt"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99049031914489"/>
          <c:y val="6.1247216035634745E-2"/>
          <c:w val="0.8368513446688729"/>
          <c:h val="0.55137006120337406"/>
        </c:manualLayout>
      </c:layout>
      <c:barChart>
        <c:barDir val="col"/>
        <c:grouping val="stacked"/>
        <c:varyColors val="0"/>
        <c:ser>
          <c:idx val="0"/>
          <c:order val="0"/>
          <c:tx>
            <c:strRef>
              <c:f>Sheet8!$C$10</c:f>
              <c:strCache>
                <c:ptCount val="1"/>
                <c:pt idx="0">
                  <c:v>東北</c:v>
                </c:pt>
              </c:strCache>
            </c:strRef>
          </c:tx>
          <c:spPr>
            <a:solidFill>
              <a:schemeClr val="accent1"/>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Sheet8!$D$10:$CF$10</c:f>
              <c:numCache>
                <c:formatCode>General</c:formatCode>
                <c:ptCount val="81"/>
                <c:pt idx="0">
                  <c:v>68383.999999999971</c:v>
                </c:pt>
                <c:pt idx="1">
                  <c:v>68383.999999999971</c:v>
                </c:pt>
                <c:pt idx="2">
                  <c:v>68383.999999999971</c:v>
                </c:pt>
                <c:pt idx="3">
                  <c:v>68383.999999999971</c:v>
                </c:pt>
                <c:pt idx="4">
                  <c:v>68383.999999999971</c:v>
                </c:pt>
                <c:pt idx="5">
                  <c:v>68383.999999999971</c:v>
                </c:pt>
                <c:pt idx="6">
                  <c:v>68383.999999999971</c:v>
                </c:pt>
                <c:pt idx="7">
                  <c:v>68383.999999999971</c:v>
                </c:pt>
                <c:pt idx="8">
                  <c:v>68383.999999999971</c:v>
                </c:pt>
                <c:pt idx="9">
                  <c:v>68383.999999999971</c:v>
                </c:pt>
                <c:pt idx="10">
                  <c:v>68383.999999999971</c:v>
                </c:pt>
                <c:pt idx="11">
                  <c:v>68383.999999999971</c:v>
                </c:pt>
                <c:pt idx="12">
                  <c:v>68383.999999999971</c:v>
                </c:pt>
                <c:pt idx="13">
                  <c:v>68391.999999999971</c:v>
                </c:pt>
                <c:pt idx="14">
                  <c:v>68393.999999999971</c:v>
                </c:pt>
                <c:pt idx="15">
                  <c:v>68393.999999999971</c:v>
                </c:pt>
                <c:pt idx="16">
                  <c:v>68449.999999999898</c:v>
                </c:pt>
                <c:pt idx="17">
                  <c:v>68497.999999999825</c:v>
                </c:pt>
                <c:pt idx="18">
                  <c:v>68466.999999999884</c:v>
                </c:pt>
                <c:pt idx="19">
                  <c:v>68626.999999999738</c:v>
                </c:pt>
                <c:pt idx="20">
                  <c:v>68591.999999999767</c:v>
                </c:pt>
                <c:pt idx="21">
                  <c:v>68702.999999999898</c:v>
                </c:pt>
                <c:pt idx="22">
                  <c:v>69258.99999999968</c:v>
                </c:pt>
                <c:pt idx="23">
                  <c:v>69028.99999999968</c:v>
                </c:pt>
                <c:pt idx="24">
                  <c:v>69307.999999999651</c:v>
                </c:pt>
                <c:pt idx="25">
                  <c:v>69542.999999999724</c:v>
                </c:pt>
                <c:pt idx="26">
                  <c:v>69706.999999999709</c:v>
                </c:pt>
                <c:pt idx="27">
                  <c:v>70427.99999999968</c:v>
                </c:pt>
                <c:pt idx="28">
                  <c:v>71144.999999999738</c:v>
                </c:pt>
                <c:pt idx="29">
                  <c:v>71236.999999999651</c:v>
                </c:pt>
                <c:pt idx="30">
                  <c:v>74377.999999999607</c:v>
                </c:pt>
                <c:pt idx="31">
                  <c:v>76601.999999999767</c:v>
                </c:pt>
                <c:pt idx="32">
                  <c:v>78540.999999999651</c:v>
                </c:pt>
                <c:pt idx="33">
                  <c:v>78590.999999999738</c:v>
                </c:pt>
                <c:pt idx="34">
                  <c:v>82259.999999999665</c:v>
                </c:pt>
                <c:pt idx="35">
                  <c:v>85040.999999999636</c:v>
                </c:pt>
                <c:pt idx="36">
                  <c:v>89506.999999999694</c:v>
                </c:pt>
                <c:pt idx="37">
                  <c:v>97266.999999999665</c:v>
                </c:pt>
                <c:pt idx="38">
                  <c:v>104010.99999999965</c:v>
                </c:pt>
                <c:pt idx="39">
                  <c:v>108489.99999999962</c:v>
                </c:pt>
                <c:pt idx="40">
                  <c:v>125081.99999999964</c:v>
                </c:pt>
                <c:pt idx="41">
                  <c:v>126556.99999999981</c:v>
                </c:pt>
                <c:pt idx="42">
                  <c:v>139335.99999999977</c:v>
                </c:pt>
                <c:pt idx="43">
                  <c:v>142272.99999999953</c:v>
                </c:pt>
                <c:pt idx="44">
                  <c:v>149966.99999999965</c:v>
                </c:pt>
                <c:pt idx="45">
                  <c:v>169346.99999999956</c:v>
                </c:pt>
                <c:pt idx="46">
                  <c:v>180170.99999999959</c:v>
                </c:pt>
                <c:pt idx="47">
                  <c:v>193020.99999999971</c:v>
                </c:pt>
                <c:pt idx="48">
                  <c:v>199408.99999999977</c:v>
                </c:pt>
                <c:pt idx="49">
                  <c:v>205365.99999999977</c:v>
                </c:pt>
                <c:pt idx="50">
                  <c:v>211868.99999999974</c:v>
                </c:pt>
                <c:pt idx="51">
                  <c:v>203940.99999999977</c:v>
                </c:pt>
                <c:pt idx="52">
                  <c:v>206268.99999999965</c:v>
                </c:pt>
                <c:pt idx="53">
                  <c:v>209119.99999999968</c:v>
                </c:pt>
                <c:pt idx="54">
                  <c:v>211854.99999999965</c:v>
                </c:pt>
                <c:pt idx="55">
                  <c:v>201631.9999999998</c:v>
                </c:pt>
                <c:pt idx="56">
                  <c:v>203078.99999999968</c:v>
                </c:pt>
                <c:pt idx="57">
                  <c:v>204219.99999999956</c:v>
                </c:pt>
                <c:pt idx="58">
                  <c:v>194687.99999999956</c:v>
                </c:pt>
                <c:pt idx="59">
                  <c:v>190733.99999999968</c:v>
                </c:pt>
                <c:pt idx="60">
                  <c:v>184756.99999999983</c:v>
                </c:pt>
                <c:pt idx="61">
                  <c:v>185374.99999999965</c:v>
                </c:pt>
                <c:pt idx="62">
                  <c:v>182470.99999999971</c:v>
                </c:pt>
                <c:pt idx="63">
                  <c:v>168138.99999999971</c:v>
                </c:pt>
                <c:pt idx="64">
                  <c:v>159429.99999999977</c:v>
                </c:pt>
                <c:pt idx="65">
                  <c:v>155399.99999999977</c:v>
                </c:pt>
                <c:pt idx="66">
                  <c:v>139292.99999999962</c:v>
                </c:pt>
                <c:pt idx="67">
                  <c:v>126215.99999999971</c:v>
                </c:pt>
                <c:pt idx="68">
                  <c:v>117182.99999999974</c:v>
                </c:pt>
                <c:pt idx="69">
                  <c:v>113093.99999999959</c:v>
                </c:pt>
                <c:pt idx="70">
                  <c:v>100516.99999999977</c:v>
                </c:pt>
                <c:pt idx="71">
                  <c:v>93644.99999999984</c:v>
                </c:pt>
                <c:pt idx="72">
                  <c:v>85369.999999999884</c:v>
                </c:pt>
                <c:pt idx="73">
                  <c:v>78592.999999999738</c:v>
                </c:pt>
                <c:pt idx="74">
                  <c:v>76667.999999999854</c:v>
                </c:pt>
                <c:pt idx="75">
                  <c:v>74114.999999999854</c:v>
                </c:pt>
                <c:pt idx="76">
                  <c:v>72332.999999999738</c:v>
                </c:pt>
                <c:pt idx="77">
                  <c:v>70837.99999999984</c:v>
                </c:pt>
                <c:pt idx="78">
                  <c:v>70346.999999999927</c:v>
                </c:pt>
                <c:pt idx="79">
                  <c:v>69356.999999999898</c:v>
                </c:pt>
                <c:pt idx="80">
                  <c:v>69208.999999999942</c:v>
                </c:pt>
              </c:numCache>
            </c:numRef>
          </c:val>
          <c:extLst>
            <c:ext xmlns:c16="http://schemas.microsoft.com/office/drawing/2014/chart" uri="{C3380CC4-5D6E-409C-BE32-E72D297353CC}">
              <c16:uniqueId val="{00000000-ECD9-491C-8FA1-9830442A90F9}"/>
            </c:ext>
          </c:extLst>
        </c:ser>
        <c:ser>
          <c:idx val="1"/>
          <c:order val="1"/>
          <c:tx>
            <c:strRef>
              <c:f>Sheet8!$C$11</c:f>
              <c:strCache>
                <c:ptCount val="1"/>
                <c:pt idx="0">
                  <c:v>関東</c:v>
                </c:pt>
              </c:strCache>
            </c:strRef>
          </c:tx>
          <c:spPr>
            <a:solidFill>
              <a:schemeClr val="accent2"/>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Sheet8!$D$11:$CF$11</c:f>
              <c:numCache>
                <c:formatCode>General</c:formatCode>
                <c:ptCount val="81"/>
                <c:pt idx="0">
                  <c:v>31378.999999999996</c:v>
                </c:pt>
                <c:pt idx="1">
                  <c:v>31378.999999999996</c:v>
                </c:pt>
                <c:pt idx="2">
                  <c:v>31378.999999999996</c:v>
                </c:pt>
                <c:pt idx="3">
                  <c:v>31378.999999999996</c:v>
                </c:pt>
                <c:pt idx="4">
                  <c:v>31378.999999999996</c:v>
                </c:pt>
                <c:pt idx="5">
                  <c:v>31378.999999999996</c:v>
                </c:pt>
                <c:pt idx="6">
                  <c:v>31378.999999999996</c:v>
                </c:pt>
                <c:pt idx="7">
                  <c:v>31378.999999999996</c:v>
                </c:pt>
                <c:pt idx="8">
                  <c:v>31378.999999999996</c:v>
                </c:pt>
                <c:pt idx="9">
                  <c:v>31378.999999999996</c:v>
                </c:pt>
                <c:pt idx="10">
                  <c:v>31378.999999999996</c:v>
                </c:pt>
                <c:pt idx="11">
                  <c:v>31434.999999999964</c:v>
                </c:pt>
                <c:pt idx="12">
                  <c:v>31378.999999999996</c:v>
                </c:pt>
                <c:pt idx="13">
                  <c:v>31492.999999999978</c:v>
                </c:pt>
                <c:pt idx="14">
                  <c:v>31656.999999999931</c:v>
                </c:pt>
                <c:pt idx="15">
                  <c:v>31496.999999999953</c:v>
                </c:pt>
                <c:pt idx="16">
                  <c:v>31567.999999999953</c:v>
                </c:pt>
                <c:pt idx="17">
                  <c:v>31611.99999999996</c:v>
                </c:pt>
                <c:pt idx="18">
                  <c:v>31613.999999999949</c:v>
                </c:pt>
                <c:pt idx="19">
                  <c:v>31854.999999999891</c:v>
                </c:pt>
                <c:pt idx="20">
                  <c:v>31927.999999999964</c:v>
                </c:pt>
                <c:pt idx="21">
                  <c:v>31810.999999999935</c:v>
                </c:pt>
                <c:pt idx="22">
                  <c:v>31847.999999999884</c:v>
                </c:pt>
                <c:pt idx="23">
                  <c:v>31765.999999999927</c:v>
                </c:pt>
                <c:pt idx="24">
                  <c:v>32124.999999999935</c:v>
                </c:pt>
                <c:pt idx="25">
                  <c:v>32257.999999999945</c:v>
                </c:pt>
                <c:pt idx="26">
                  <c:v>32286.999999999905</c:v>
                </c:pt>
                <c:pt idx="27">
                  <c:v>32607.999999999905</c:v>
                </c:pt>
                <c:pt idx="28">
                  <c:v>32951.999999999862</c:v>
                </c:pt>
                <c:pt idx="29">
                  <c:v>33074.999999999927</c:v>
                </c:pt>
                <c:pt idx="30">
                  <c:v>34265.99999999992</c:v>
                </c:pt>
                <c:pt idx="31">
                  <c:v>34303.999999999898</c:v>
                </c:pt>
                <c:pt idx="32">
                  <c:v>35087.999999999854</c:v>
                </c:pt>
                <c:pt idx="33">
                  <c:v>36114.99999999992</c:v>
                </c:pt>
                <c:pt idx="34">
                  <c:v>37270.999999999898</c:v>
                </c:pt>
                <c:pt idx="35">
                  <c:v>37962.999999999862</c:v>
                </c:pt>
                <c:pt idx="36">
                  <c:v>38142.999999999869</c:v>
                </c:pt>
                <c:pt idx="37">
                  <c:v>41380.999999999891</c:v>
                </c:pt>
                <c:pt idx="38">
                  <c:v>41339.999999999869</c:v>
                </c:pt>
                <c:pt idx="39">
                  <c:v>43169.999999999869</c:v>
                </c:pt>
                <c:pt idx="40">
                  <c:v>45251.999999999884</c:v>
                </c:pt>
                <c:pt idx="41">
                  <c:v>49001.999999999869</c:v>
                </c:pt>
                <c:pt idx="42">
                  <c:v>49822.999999999884</c:v>
                </c:pt>
                <c:pt idx="43">
                  <c:v>50147.999999999913</c:v>
                </c:pt>
                <c:pt idx="44">
                  <c:v>53290.99999999992</c:v>
                </c:pt>
                <c:pt idx="45">
                  <c:v>55091.999999999956</c:v>
                </c:pt>
                <c:pt idx="46">
                  <c:v>57615.999999999935</c:v>
                </c:pt>
                <c:pt idx="47">
                  <c:v>62949.999999999854</c:v>
                </c:pt>
                <c:pt idx="48">
                  <c:v>65442.999999999869</c:v>
                </c:pt>
                <c:pt idx="49">
                  <c:v>76138.999999999898</c:v>
                </c:pt>
                <c:pt idx="50">
                  <c:v>80136.999999999825</c:v>
                </c:pt>
                <c:pt idx="51">
                  <c:v>81880.999999999854</c:v>
                </c:pt>
                <c:pt idx="52">
                  <c:v>91480.99999999984</c:v>
                </c:pt>
                <c:pt idx="53">
                  <c:v>98468.999999999854</c:v>
                </c:pt>
                <c:pt idx="54">
                  <c:v>102730.99999999983</c:v>
                </c:pt>
                <c:pt idx="55">
                  <c:v>108450.99999999988</c:v>
                </c:pt>
                <c:pt idx="56">
                  <c:v>109842.9999999998</c:v>
                </c:pt>
                <c:pt idx="57">
                  <c:v>117500.99999999991</c:v>
                </c:pt>
                <c:pt idx="58">
                  <c:v>118282.9999999999</c:v>
                </c:pt>
                <c:pt idx="59">
                  <c:v>121596.99999999981</c:v>
                </c:pt>
                <c:pt idx="60">
                  <c:v>117273.99999999983</c:v>
                </c:pt>
                <c:pt idx="61">
                  <c:v>118076.99999999991</c:v>
                </c:pt>
                <c:pt idx="62">
                  <c:v>115968.99999999983</c:v>
                </c:pt>
                <c:pt idx="63">
                  <c:v>110508.9999999998</c:v>
                </c:pt>
                <c:pt idx="64">
                  <c:v>100604.99999999981</c:v>
                </c:pt>
                <c:pt idx="65">
                  <c:v>95149.999999999811</c:v>
                </c:pt>
                <c:pt idx="66">
                  <c:v>90713.999999999753</c:v>
                </c:pt>
                <c:pt idx="67">
                  <c:v>80343.999999999811</c:v>
                </c:pt>
                <c:pt idx="68">
                  <c:v>73987.999999999854</c:v>
                </c:pt>
                <c:pt idx="69">
                  <c:v>71922.999999999869</c:v>
                </c:pt>
                <c:pt idx="70">
                  <c:v>58151.999999999847</c:v>
                </c:pt>
                <c:pt idx="71">
                  <c:v>58323.999999999869</c:v>
                </c:pt>
                <c:pt idx="72">
                  <c:v>48396.999999999774</c:v>
                </c:pt>
                <c:pt idx="73">
                  <c:v>44609.999999999884</c:v>
                </c:pt>
                <c:pt idx="74">
                  <c:v>41428.999999999847</c:v>
                </c:pt>
                <c:pt idx="75">
                  <c:v>36364.999999999876</c:v>
                </c:pt>
                <c:pt idx="76">
                  <c:v>33958.999999999862</c:v>
                </c:pt>
                <c:pt idx="77">
                  <c:v>32456.999999999931</c:v>
                </c:pt>
                <c:pt idx="78">
                  <c:v>31547.999999999964</c:v>
                </c:pt>
                <c:pt idx="79">
                  <c:v>31378.999999999996</c:v>
                </c:pt>
                <c:pt idx="80">
                  <c:v>31378.999999999996</c:v>
                </c:pt>
              </c:numCache>
            </c:numRef>
          </c:val>
          <c:extLst>
            <c:ext xmlns:c16="http://schemas.microsoft.com/office/drawing/2014/chart" uri="{C3380CC4-5D6E-409C-BE32-E72D297353CC}">
              <c16:uniqueId val="{00000001-ECD9-491C-8FA1-9830442A90F9}"/>
            </c:ext>
          </c:extLst>
        </c:ser>
        <c:ser>
          <c:idx val="2"/>
          <c:order val="2"/>
          <c:tx>
            <c:strRef>
              <c:f>Sheet8!$C$12</c:f>
              <c:strCache>
                <c:ptCount val="1"/>
                <c:pt idx="0">
                  <c:v>中部</c:v>
                </c:pt>
              </c:strCache>
            </c:strRef>
          </c:tx>
          <c:spPr>
            <a:solidFill>
              <a:schemeClr val="accent3"/>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Sheet8!$D$12:$CF$12</c:f>
              <c:numCache>
                <c:formatCode>General</c:formatCode>
                <c:ptCount val="81"/>
                <c:pt idx="0">
                  <c:v>65676.999999999985</c:v>
                </c:pt>
                <c:pt idx="1">
                  <c:v>65676.999999999985</c:v>
                </c:pt>
                <c:pt idx="2">
                  <c:v>65676.999999999985</c:v>
                </c:pt>
                <c:pt idx="3">
                  <c:v>65676.999999999985</c:v>
                </c:pt>
                <c:pt idx="4">
                  <c:v>65676.999999999985</c:v>
                </c:pt>
                <c:pt idx="5">
                  <c:v>65676.999999999985</c:v>
                </c:pt>
                <c:pt idx="6">
                  <c:v>65676.999999999985</c:v>
                </c:pt>
                <c:pt idx="7">
                  <c:v>65676.999999999985</c:v>
                </c:pt>
                <c:pt idx="8">
                  <c:v>65747.99999999984</c:v>
                </c:pt>
                <c:pt idx="9">
                  <c:v>65798.999999999825</c:v>
                </c:pt>
                <c:pt idx="10">
                  <c:v>65974.999999999796</c:v>
                </c:pt>
                <c:pt idx="11">
                  <c:v>65987.999999999811</c:v>
                </c:pt>
                <c:pt idx="12">
                  <c:v>66051.999999999825</c:v>
                </c:pt>
                <c:pt idx="13">
                  <c:v>66087.999999999854</c:v>
                </c:pt>
                <c:pt idx="14">
                  <c:v>66111.999999999854</c:v>
                </c:pt>
                <c:pt idx="15">
                  <c:v>66094.999999999825</c:v>
                </c:pt>
                <c:pt idx="16">
                  <c:v>66248.999999999811</c:v>
                </c:pt>
                <c:pt idx="17">
                  <c:v>66363.999999999811</c:v>
                </c:pt>
                <c:pt idx="18">
                  <c:v>66248.999999999854</c:v>
                </c:pt>
                <c:pt idx="19">
                  <c:v>66383.999999999767</c:v>
                </c:pt>
                <c:pt idx="20">
                  <c:v>66600.999999999854</c:v>
                </c:pt>
                <c:pt idx="21">
                  <c:v>66509.999999999854</c:v>
                </c:pt>
                <c:pt idx="22">
                  <c:v>66537.999999999884</c:v>
                </c:pt>
                <c:pt idx="23">
                  <c:v>67066.999999999782</c:v>
                </c:pt>
                <c:pt idx="24">
                  <c:v>67289.999999999811</c:v>
                </c:pt>
                <c:pt idx="25">
                  <c:v>67630.999999999753</c:v>
                </c:pt>
                <c:pt idx="26">
                  <c:v>67983.99999999968</c:v>
                </c:pt>
                <c:pt idx="27">
                  <c:v>69509.99999999968</c:v>
                </c:pt>
                <c:pt idx="28">
                  <c:v>69118.99999999968</c:v>
                </c:pt>
                <c:pt idx="29">
                  <c:v>69691.999999999665</c:v>
                </c:pt>
                <c:pt idx="30">
                  <c:v>71592.999999999636</c:v>
                </c:pt>
                <c:pt idx="31">
                  <c:v>72501.999999999767</c:v>
                </c:pt>
                <c:pt idx="32">
                  <c:v>73762.999999999665</c:v>
                </c:pt>
                <c:pt idx="33">
                  <c:v>75560.999999999767</c:v>
                </c:pt>
                <c:pt idx="34">
                  <c:v>77611.999999999622</c:v>
                </c:pt>
                <c:pt idx="35">
                  <c:v>80082.999999999636</c:v>
                </c:pt>
                <c:pt idx="36">
                  <c:v>84323.999999999724</c:v>
                </c:pt>
                <c:pt idx="37">
                  <c:v>88290.999999999534</c:v>
                </c:pt>
                <c:pt idx="38">
                  <c:v>91693.999999999767</c:v>
                </c:pt>
                <c:pt idx="39">
                  <c:v>94885.999999999651</c:v>
                </c:pt>
                <c:pt idx="40">
                  <c:v>101854.99999999971</c:v>
                </c:pt>
                <c:pt idx="41">
                  <c:v>111128.99999999977</c:v>
                </c:pt>
                <c:pt idx="42">
                  <c:v>119971.99999999968</c:v>
                </c:pt>
                <c:pt idx="43">
                  <c:v>123484.99999999978</c:v>
                </c:pt>
                <c:pt idx="44">
                  <c:v>133031.99999999968</c:v>
                </c:pt>
                <c:pt idx="45">
                  <c:v>142822.99999999965</c:v>
                </c:pt>
                <c:pt idx="46">
                  <c:v>149366.99999999962</c:v>
                </c:pt>
                <c:pt idx="47">
                  <c:v>159933.99999999968</c:v>
                </c:pt>
                <c:pt idx="48">
                  <c:v>161493.99999999968</c:v>
                </c:pt>
                <c:pt idx="49">
                  <c:v>171109.99999999962</c:v>
                </c:pt>
                <c:pt idx="50">
                  <c:v>172107.99999999965</c:v>
                </c:pt>
                <c:pt idx="51">
                  <c:v>174398.99999999974</c:v>
                </c:pt>
                <c:pt idx="52">
                  <c:v>171775.99999999971</c:v>
                </c:pt>
                <c:pt idx="53">
                  <c:v>169774.99999999971</c:v>
                </c:pt>
                <c:pt idx="54">
                  <c:v>165169.99999999965</c:v>
                </c:pt>
                <c:pt idx="55">
                  <c:v>158999.99999999971</c:v>
                </c:pt>
                <c:pt idx="56">
                  <c:v>142733.99999999977</c:v>
                </c:pt>
                <c:pt idx="57">
                  <c:v>138212.99999999959</c:v>
                </c:pt>
                <c:pt idx="58">
                  <c:v>124596.99999999962</c:v>
                </c:pt>
                <c:pt idx="59">
                  <c:v>123360.99999999961</c:v>
                </c:pt>
                <c:pt idx="60">
                  <c:v>123449.99999999985</c:v>
                </c:pt>
                <c:pt idx="61">
                  <c:v>114737.99999999965</c:v>
                </c:pt>
                <c:pt idx="62">
                  <c:v>109724.99999999967</c:v>
                </c:pt>
                <c:pt idx="63">
                  <c:v>101062.99999999972</c:v>
                </c:pt>
                <c:pt idx="64">
                  <c:v>89092.999999999709</c:v>
                </c:pt>
                <c:pt idx="65">
                  <c:v>85561.999999999636</c:v>
                </c:pt>
                <c:pt idx="66">
                  <c:v>81088.999999999796</c:v>
                </c:pt>
                <c:pt idx="67">
                  <c:v>76241.99999999968</c:v>
                </c:pt>
                <c:pt idx="68">
                  <c:v>72857.999999999854</c:v>
                </c:pt>
                <c:pt idx="69">
                  <c:v>71421.999999999796</c:v>
                </c:pt>
                <c:pt idx="70">
                  <c:v>68802.99999999968</c:v>
                </c:pt>
                <c:pt idx="71">
                  <c:v>67362.99999999984</c:v>
                </c:pt>
                <c:pt idx="72">
                  <c:v>66093.999999999854</c:v>
                </c:pt>
                <c:pt idx="73">
                  <c:v>66042.999999999854</c:v>
                </c:pt>
                <c:pt idx="74">
                  <c:v>65721.999999999811</c:v>
                </c:pt>
                <c:pt idx="75">
                  <c:v>65676.999999999985</c:v>
                </c:pt>
                <c:pt idx="76">
                  <c:v>65676.999999999985</c:v>
                </c:pt>
                <c:pt idx="77">
                  <c:v>65676.999999999985</c:v>
                </c:pt>
                <c:pt idx="78">
                  <c:v>65676.999999999985</c:v>
                </c:pt>
                <c:pt idx="79">
                  <c:v>65676.999999999985</c:v>
                </c:pt>
                <c:pt idx="80">
                  <c:v>65676.999999999985</c:v>
                </c:pt>
              </c:numCache>
            </c:numRef>
          </c:val>
          <c:extLst>
            <c:ext xmlns:c16="http://schemas.microsoft.com/office/drawing/2014/chart" uri="{C3380CC4-5D6E-409C-BE32-E72D297353CC}">
              <c16:uniqueId val="{00000002-ECD9-491C-8FA1-9830442A90F9}"/>
            </c:ext>
          </c:extLst>
        </c:ser>
        <c:ser>
          <c:idx val="3"/>
          <c:order val="3"/>
          <c:tx>
            <c:strRef>
              <c:f>Sheet8!$C$13</c:f>
              <c:strCache>
                <c:ptCount val="1"/>
                <c:pt idx="0">
                  <c:v>近畿</c:v>
                </c:pt>
              </c:strCache>
            </c:strRef>
          </c:tx>
          <c:spPr>
            <a:solidFill>
              <a:schemeClr val="accent4"/>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Sheet8!$D$13:$CF$13</c:f>
              <c:numCache>
                <c:formatCode>General</c:formatCode>
                <c:ptCount val="81"/>
                <c:pt idx="0">
                  <c:v>32193.999999999985</c:v>
                </c:pt>
                <c:pt idx="1">
                  <c:v>32174.999999999964</c:v>
                </c:pt>
                <c:pt idx="2">
                  <c:v>32272.999999999978</c:v>
                </c:pt>
                <c:pt idx="3">
                  <c:v>32152.999999999989</c:v>
                </c:pt>
                <c:pt idx="4">
                  <c:v>32152.999999999989</c:v>
                </c:pt>
                <c:pt idx="5">
                  <c:v>32152.999999999989</c:v>
                </c:pt>
                <c:pt idx="6">
                  <c:v>32161.999999999993</c:v>
                </c:pt>
                <c:pt idx="7">
                  <c:v>32152.999999999989</c:v>
                </c:pt>
                <c:pt idx="8">
                  <c:v>32152.999999999989</c:v>
                </c:pt>
                <c:pt idx="9">
                  <c:v>32206.999999999956</c:v>
                </c:pt>
                <c:pt idx="10">
                  <c:v>32224.999999999985</c:v>
                </c:pt>
                <c:pt idx="11">
                  <c:v>32203.999999999985</c:v>
                </c:pt>
                <c:pt idx="12">
                  <c:v>32214.999999999978</c:v>
                </c:pt>
                <c:pt idx="13">
                  <c:v>32214.999999999978</c:v>
                </c:pt>
                <c:pt idx="14">
                  <c:v>32232.999999999956</c:v>
                </c:pt>
                <c:pt idx="15">
                  <c:v>32337.999999999942</c:v>
                </c:pt>
                <c:pt idx="16">
                  <c:v>32360.999999999949</c:v>
                </c:pt>
                <c:pt idx="17">
                  <c:v>32527.99999999992</c:v>
                </c:pt>
                <c:pt idx="18">
                  <c:v>32502.999999999916</c:v>
                </c:pt>
                <c:pt idx="19">
                  <c:v>32587.999999999945</c:v>
                </c:pt>
                <c:pt idx="20">
                  <c:v>32761.999999999927</c:v>
                </c:pt>
                <c:pt idx="21">
                  <c:v>32876.999999999913</c:v>
                </c:pt>
                <c:pt idx="22">
                  <c:v>33214.999999999884</c:v>
                </c:pt>
                <c:pt idx="23">
                  <c:v>33819.999999999862</c:v>
                </c:pt>
                <c:pt idx="24">
                  <c:v>34348.999999999833</c:v>
                </c:pt>
                <c:pt idx="25">
                  <c:v>34949.999999999833</c:v>
                </c:pt>
                <c:pt idx="26">
                  <c:v>35843.999999999862</c:v>
                </c:pt>
                <c:pt idx="27">
                  <c:v>36811.999999999825</c:v>
                </c:pt>
                <c:pt idx="28">
                  <c:v>38839.999999999782</c:v>
                </c:pt>
                <c:pt idx="29">
                  <c:v>39873.999999999898</c:v>
                </c:pt>
                <c:pt idx="30">
                  <c:v>43274.999999999818</c:v>
                </c:pt>
                <c:pt idx="31">
                  <c:v>46678.999999999745</c:v>
                </c:pt>
                <c:pt idx="32">
                  <c:v>49297.99999999984</c:v>
                </c:pt>
                <c:pt idx="33">
                  <c:v>55574.99999999984</c:v>
                </c:pt>
                <c:pt idx="34">
                  <c:v>57888.999999999862</c:v>
                </c:pt>
                <c:pt idx="35">
                  <c:v>60836.99999999984</c:v>
                </c:pt>
                <c:pt idx="36">
                  <c:v>62560.999999999905</c:v>
                </c:pt>
                <c:pt idx="37">
                  <c:v>69268.999999999811</c:v>
                </c:pt>
                <c:pt idx="38">
                  <c:v>75836.999999999898</c:v>
                </c:pt>
                <c:pt idx="39">
                  <c:v>79886.999999999869</c:v>
                </c:pt>
                <c:pt idx="40">
                  <c:v>81664.99999999984</c:v>
                </c:pt>
                <c:pt idx="41">
                  <c:v>87719.999999999767</c:v>
                </c:pt>
                <c:pt idx="42">
                  <c:v>88443.999999999811</c:v>
                </c:pt>
                <c:pt idx="43">
                  <c:v>88638.999999999913</c:v>
                </c:pt>
                <c:pt idx="44">
                  <c:v>93033.999999999884</c:v>
                </c:pt>
                <c:pt idx="45">
                  <c:v>93652.999999999825</c:v>
                </c:pt>
                <c:pt idx="46">
                  <c:v>93438.999999999869</c:v>
                </c:pt>
                <c:pt idx="47">
                  <c:v>92064.999999999869</c:v>
                </c:pt>
                <c:pt idx="48">
                  <c:v>92016.999999999854</c:v>
                </c:pt>
                <c:pt idx="49">
                  <c:v>85672.999999999825</c:v>
                </c:pt>
                <c:pt idx="50">
                  <c:v>82169.999999999869</c:v>
                </c:pt>
                <c:pt idx="51">
                  <c:v>81343.999999999854</c:v>
                </c:pt>
                <c:pt idx="52">
                  <c:v>65784.999999999811</c:v>
                </c:pt>
                <c:pt idx="53">
                  <c:v>59216.999999999818</c:v>
                </c:pt>
                <c:pt idx="54">
                  <c:v>51263.99999999984</c:v>
                </c:pt>
                <c:pt idx="55">
                  <c:v>45788.99999999992</c:v>
                </c:pt>
                <c:pt idx="56">
                  <c:v>43272.999999999796</c:v>
                </c:pt>
                <c:pt idx="57">
                  <c:v>38814.999999999891</c:v>
                </c:pt>
                <c:pt idx="58">
                  <c:v>39782.999999999884</c:v>
                </c:pt>
                <c:pt idx="59">
                  <c:v>38211.999999999913</c:v>
                </c:pt>
                <c:pt idx="60">
                  <c:v>35735.999999999884</c:v>
                </c:pt>
                <c:pt idx="61">
                  <c:v>34845.999999999978</c:v>
                </c:pt>
                <c:pt idx="62">
                  <c:v>33706.999999999978</c:v>
                </c:pt>
                <c:pt idx="63">
                  <c:v>32686.999999999931</c:v>
                </c:pt>
                <c:pt idx="64">
                  <c:v>32140.999999999989</c:v>
                </c:pt>
                <c:pt idx="65">
                  <c:v>32140.999999999989</c:v>
                </c:pt>
                <c:pt idx="66">
                  <c:v>32140.999999999989</c:v>
                </c:pt>
                <c:pt idx="67">
                  <c:v>32140.999999999989</c:v>
                </c:pt>
                <c:pt idx="68">
                  <c:v>32140.999999999989</c:v>
                </c:pt>
                <c:pt idx="69">
                  <c:v>32140.999999999989</c:v>
                </c:pt>
                <c:pt idx="70">
                  <c:v>32140.999999999989</c:v>
                </c:pt>
                <c:pt idx="71">
                  <c:v>32140.999999999989</c:v>
                </c:pt>
                <c:pt idx="72">
                  <c:v>32140.999999999989</c:v>
                </c:pt>
                <c:pt idx="73">
                  <c:v>32140.999999999989</c:v>
                </c:pt>
                <c:pt idx="74">
                  <c:v>32140.999999999989</c:v>
                </c:pt>
                <c:pt idx="75">
                  <c:v>32140.999999999989</c:v>
                </c:pt>
                <c:pt idx="76">
                  <c:v>32140.999999999989</c:v>
                </c:pt>
                <c:pt idx="77">
                  <c:v>32140.999999999989</c:v>
                </c:pt>
                <c:pt idx="78">
                  <c:v>32140.999999999989</c:v>
                </c:pt>
                <c:pt idx="79">
                  <c:v>32140.999999999989</c:v>
                </c:pt>
                <c:pt idx="80">
                  <c:v>32140.999999999989</c:v>
                </c:pt>
              </c:numCache>
            </c:numRef>
          </c:val>
          <c:extLst>
            <c:ext xmlns:c16="http://schemas.microsoft.com/office/drawing/2014/chart" uri="{C3380CC4-5D6E-409C-BE32-E72D297353CC}">
              <c16:uniqueId val="{00000003-ECD9-491C-8FA1-9830442A90F9}"/>
            </c:ext>
          </c:extLst>
        </c:ser>
        <c:ser>
          <c:idx val="4"/>
          <c:order val="4"/>
          <c:tx>
            <c:strRef>
              <c:f>Sheet8!$C$14</c:f>
              <c:strCache>
                <c:ptCount val="1"/>
                <c:pt idx="0">
                  <c:v>中国</c:v>
                </c:pt>
              </c:strCache>
            </c:strRef>
          </c:tx>
          <c:spPr>
            <a:solidFill>
              <a:schemeClr val="accent5"/>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Sheet8!$D$14:$CF$14</c:f>
              <c:numCache>
                <c:formatCode>General</c:formatCode>
                <c:ptCount val="81"/>
                <c:pt idx="0">
                  <c:v>32064.999999999985</c:v>
                </c:pt>
                <c:pt idx="1">
                  <c:v>32064.999999999985</c:v>
                </c:pt>
                <c:pt idx="2">
                  <c:v>32064.999999999985</c:v>
                </c:pt>
                <c:pt idx="3">
                  <c:v>32064.999999999985</c:v>
                </c:pt>
                <c:pt idx="4">
                  <c:v>32064.999999999985</c:v>
                </c:pt>
                <c:pt idx="5">
                  <c:v>32064.999999999985</c:v>
                </c:pt>
                <c:pt idx="6">
                  <c:v>32064.999999999985</c:v>
                </c:pt>
                <c:pt idx="7">
                  <c:v>32064.999999999985</c:v>
                </c:pt>
                <c:pt idx="8">
                  <c:v>32064.999999999985</c:v>
                </c:pt>
                <c:pt idx="9">
                  <c:v>32232.999999999887</c:v>
                </c:pt>
                <c:pt idx="10">
                  <c:v>32246.999999999909</c:v>
                </c:pt>
                <c:pt idx="11">
                  <c:v>32500.999999999898</c:v>
                </c:pt>
                <c:pt idx="12">
                  <c:v>32963.999999999964</c:v>
                </c:pt>
                <c:pt idx="13">
                  <c:v>32979.999999999869</c:v>
                </c:pt>
                <c:pt idx="14">
                  <c:v>33159.999999999847</c:v>
                </c:pt>
                <c:pt idx="15">
                  <c:v>34299.999999999811</c:v>
                </c:pt>
                <c:pt idx="16">
                  <c:v>35023.99999999984</c:v>
                </c:pt>
                <c:pt idx="17">
                  <c:v>36280.999999999884</c:v>
                </c:pt>
                <c:pt idx="18">
                  <c:v>38055.999999999862</c:v>
                </c:pt>
                <c:pt idx="19">
                  <c:v>39823.999999999869</c:v>
                </c:pt>
                <c:pt idx="20">
                  <c:v>44843.999999999825</c:v>
                </c:pt>
                <c:pt idx="21">
                  <c:v>46443.999999999811</c:v>
                </c:pt>
                <c:pt idx="22">
                  <c:v>48999.999999999811</c:v>
                </c:pt>
                <c:pt idx="23">
                  <c:v>51350.999999999905</c:v>
                </c:pt>
                <c:pt idx="24">
                  <c:v>56720.999999999753</c:v>
                </c:pt>
                <c:pt idx="25">
                  <c:v>58252.999999999884</c:v>
                </c:pt>
                <c:pt idx="26">
                  <c:v>61846.999999999818</c:v>
                </c:pt>
                <c:pt idx="27">
                  <c:v>76541.999999999854</c:v>
                </c:pt>
                <c:pt idx="28">
                  <c:v>78238.999999999796</c:v>
                </c:pt>
                <c:pt idx="29">
                  <c:v>82927.99999999984</c:v>
                </c:pt>
                <c:pt idx="30">
                  <c:v>90853.999999999782</c:v>
                </c:pt>
                <c:pt idx="31">
                  <c:v>94305.99999999984</c:v>
                </c:pt>
                <c:pt idx="32">
                  <c:v>96232.999999999942</c:v>
                </c:pt>
                <c:pt idx="33">
                  <c:v>92828.999999999884</c:v>
                </c:pt>
                <c:pt idx="34">
                  <c:v>91840.999999999898</c:v>
                </c:pt>
                <c:pt idx="35">
                  <c:v>87755.999999999927</c:v>
                </c:pt>
                <c:pt idx="36">
                  <c:v>85448.999999999884</c:v>
                </c:pt>
                <c:pt idx="37">
                  <c:v>79153.999999999869</c:v>
                </c:pt>
                <c:pt idx="38">
                  <c:v>69218.999999999825</c:v>
                </c:pt>
                <c:pt idx="39">
                  <c:v>68924.999999999767</c:v>
                </c:pt>
                <c:pt idx="40">
                  <c:v>63369.999999999854</c:v>
                </c:pt>
                <c:pt idx="41">
                  <c:v>59354.999999999891</c:v>
                </c:pt>
                <c:pt idx="42">
                  <c:v>55526.999999999898</c:v>
                </c:pt>
                <c:pt idx="43">
                  <c:v>50417.999999999927</c:v>
                </c:pt>
                <c:pt idx="44">
                  <c:v>48233.999999999833</c:v>
                </c:pt>
                <c:pt idx="45">
                  <c:v>42877.999999999862</c:v>
                </c:pt>
                <c:pt idx="46">
                  <c:v>41356.999999999935</c:v>
                </c:pt>
                <c:pt idx="47">
                  <c:v>40183.999999999913</c:v>
                </c:pt>
                <c:pt idx="48">
                  <c:v>39638.999999999905</c:v>
                </c:pt>
                <c:pt idx="49">
                  <c:v>37008.999999999942</c:v>
                </c:pt>
                <c:pt idx="50">
                  <c:v>35367.999999999927</c:v>
                </c:pt>
                <c:pt idx="51">
                  <c:v>34418.999999999956</c:v>
                </c:pt>
                <c:pt idx="52">
                  <c:v>33248.999999999927</c:v>
                </c:pt>
                <c:pt idx="53">
                  <c:v>32629.999999999964</c:v>
                </c:pt>
                <c:pt idx="54">
                  <c:v>32392.999999999891</c:v>
                </c:pt>
                <c:pt idx="55">
                  <c:v>32244.999999999931</c:v>
                </c:pt>
                <c:pt idx="56">
                  <c:v>32221.999999999938</c:v>
                </c:pt>
                <c:pt idx="57">
                  <c:v>32140.999999999949</c:v>
                </c:pt>
                <c:pt idx="58">
                  <c:v>32087.999999999985</c:v>
                </c:pt>
                <c:pt idx="59">
                  <c:v>32140.999999999949</c:v>
                </c:pt>
                <c:pt idx="60">
                  <c:v>32087.999999999985</c:v>
                </c:pt>
                <c:pt idx="61">
                  <c:v>32087.999999999985</c:v>
                </c:pt>
                <c:pt idx="62">
                  <c:v>32087.999999999985</c:v>
                </c:pt>
                <c:pt idx="63">
                  <c:v>32064.999999999985</c:v>
                </c:pt>
                <c:pt idx="64">
                  <c:v>32064.999999999985</c:v>
                </c:pt>
                <c:pt idx="65">
                  <c:v>32064.999999999985</c:v>
                </c:pt>
                <c:pt idx="66">
                  <c:v>32064.999999999985</c:v>
                </c:pt>
                <c:pt idx="67">
                  <c:v>32064.999999999985</c:v>
                </c:pt>
                <c:pt idx="68">
                  <c:v>32064.999999999985</c:v>
                </c:pt>
                <c:pt idx="69">
                  <c:v>32064.999999999985</c:v>
                </c:pt>
                <c:pt idx="70">
                  <c:v>32064.999999999985</c:v>
                </c:pt>
                <c:pt idx="71">
                  <c:v>32064.999999999985</c:v>
                </c:pt>
                <c:pt idx="72">
                  <c:v>32064.999999999985</c:v>
                </c:pt>
                <c:pt idx="73">
                  <c:v>32064.999999999985</c:v>
                </c:pt>
                <c:pt idx="74">
                  <c:v>32064.999999999985</c:v>
                </c:pt>
                <c:pt idx="75">
                  <c:v>32064.999999999985</c:v>
                </c:pt>
                <c:pt idx="76">
                  <c:v>32064.999999999985</c:v>
                </c:pt>
                <c:pt idx="77">
                  <c:v>32064.999999999985</c:v>
                </c:pt>
                <c:pt idx="78">
                  <c:v>32064.999999999985</c:v>
                </c:pt>
                <c:pt idx="79">
                  <c:v>32064.999999999985</c:v>
                </c:pt>
                <c:pt idx="80">
                  <c:v>32064.999999999985</c:v>
                </c:pt>
              </c:numCache>
            </c:numRef>
          </c:val>
          <c:extLst>
            <c:ext xmlns:c16="http://schemas.microsoft.com/office/drawing/2014/chart" uri="{C3380CC4-5D6E-409C-BE32-E72D297353CC}">
              <c16:uniqueId val="{00000004-ECD9-491C-8FA1-9830442A90F9}"/>
            </c:ext>
          </c:extLst>
        </c:ser>
        <c:ser>
          <c:idx val="5"/>
          <c:order val="5"/>
          <c:tx>
            <c:strRef>
              <c:f>Sheet8!$C$15</c:f>
              <c:strCache>
                <c:ptCount val="1"/>
                <c:pt idx="0">
                  <c:v>四国</c:v>
                </c:pt>
              </c:strCache>
            </c:strRef>
          </c:tx>
          <c:spPr>
            <a:solidFill>
              <a:schemeClr val="accent6"/>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Sheet8!$D$15:$CF$15</c:f>
              <c:numCache>
                <c:formatCode>General</c:formatCode>
                <c:ptCount val="81"/>
                <c:pt idx="0">
                  <c:v>19167.999999999993</c:v>
                </c:pt>
                <c:pt idx="1">
                  <c:v>19167.999999999993</c:v>
                </c:pt>
                <c:pt idx="2">
                  <c:v>19167.999999999993</c:v>
                </c:pt>
                <c:pt idx="3">
                  <c:v>19167.999999999993</c:v>
                </c:pt>
                <c:pt idx="4">
                  <c:v>19167.999999999993</c:v>
                </c:pt>
                <c:pt idx="5">
                  <c:v>19176.999999999993</c:v>
                </c:pt>
                <c:pt idx="6">
                  <c:v>19237.999999999931</c:v>
                </c:pt>
                <c:pt idx="7">
                  <c:v>19305.999999999942</c:v>
                </c:pt>
                <c:pt idx="8">
                  <c:v>19333.999999999916</c:v>
                </c:pt>
                <c:pt idx="9">
                  <c:v>19385.999999999935</c:v>
                </c:pt>
                <c:pt idx="10">
                  <c:v>19584.999999999938</c:v>
                </c:pt>
                <c:pt idx="11">
                  <c:v>19979.999999999971</c:v>
                </c:pt>
                <c:pt idx="12">
                  <c:v>20274.999999999876</c:v>
                </c:pt>
                <c:pt idx="13">
                  <c:v>20424.999999999945</c:v>
                </c:pt>
                <c:pt idx="14">
                  <c:v>20804.999999999891</c:v>
                </c:pt>
                <c:pt idx="15">
                  <c:v>21287.999999999894</c:v>
                </c:pt>
                <c:pt idx="16">
                  <c:v>22211.999999999927</c:v>
                </c:pt>
                <c:pt idx="17">
                  <c:v>22947.999999999902</c:v>
                </c:pt>
                <c:pt idx="18">
                  <c:v>24130.999999999909</c:v>
                </c:pt>
                <c:pt idx="19">
                  <c:v>24942.999999999887</c:v>
                </c:pt>
                <c:pt idx="20">
                  <c:v>26220.999999999924</c:v>
                </c:pt>
                <c:pt idx="21">
                  <c:v>27071.999999999902</c:v>
                </c:pt>
                <c:pt idx="22">
                  <c:v>28401.999999999887</c:v>
                </c:pt>
                <c:pt idx="23">
                  <c:v>29505.999999999887</c:v>
                </c:pt>
                <c:pt idx="24">
                  <c:v>31091.999999999916</c:v>
                </c:pt>
                <c:pt idx="25">
                  <c:v>32760.999999999902</c:v>
                </c:pt>
                <c:pt idx="26">
                  <c:v>33878.999999999862</c:v>
                </c:pt>
                <c:pt idx="27">
                  <c:v>37987.999999999869</c:v>
                </c:pt>
                <c:pt idx="28">
                  <c:v>38356.999999999869</c:v>
                </c:pt>
                <c:pt idx="29">
                  <c:v>40703.999999999898</c:v>
                </c:pt>
                <c:pt idx="30">
                  <c:v>42498.999999999913</c:v>
                </c:pt>
                <c:pt idx="31">
                  <c:v>47208.999999999942</c:v>
                </c:pt>
                <c:pt idx="32">
                  <c:v>49046.999999999905</c:v>
                </c:pt>
                <c:pt idx="33">
                  <c:v>49748.999999999935</c:v>
                </c:pt>
                <c:pt idx="34">
                  <c:v>51997.999999999905</c:v>
                </c:pt>
                <c:pt idx="35">
                  <c:v>54859.999999999913</c:v>
                </c:pt>
                <c:pt idx="36">
                  <c:v>57332.999999999884</c:v>
                </c:pt>
                <c:pt idx="37">
                  <c:v>56383.999999999854</c:v>
                </c:pt>
                <c:pt idx="38">
                  <c:v>56883.99999999992</c:v>
                </c:pt>
                <c:pt idx="39">
                  <c:v>56407.999999999891</c:v>
                </c:pt>
                <c:pt idx="40">
                  <c:v>51760.999999999869</c:v>
                </c:pt>
                <c:pt idx="41">
                  <c:v>47969.99999999992</c:v>
                </c:pt>
                <c:pt idx="42">
                  <c:v>44653.999999999884</c:v>
                </c:pt>
                <c:pt idx="43">
                  <c:v>43870.999999999862</c:v>
                </c:pt>
                <c:pt idx="44">
                  <c:v>41339.99999999992</c:v>
                </c:pt>
                <c:pt idx="45">
                  <c:v>34366.999999999898</c:v>
                </c:pt>
                <c:pt idx="46">
                  <c:v>32933.999999999935</c:v>
                </c:pt>
                <c:pt idx="47">
                  <c:v>28551.999999999935</c:v>
                </c:pt>
                <c:pt idx="48">
                  <c:v>28438.999999999949</c:v>
                </c:pt>
                <c:pt idx="49">
                  <c:v>26444.999999999905</c:v>
                </c:pt>
                <c:pt idx="50">
                  <c:v>25148.99999999992</c:v>
                </c:pt>
                <c:pt idx="51">
                  <c:v>23466.999999999916</c:v>
                </c:pt>
                <c:pt idx="52">
                  <c:v>21411.999999999971</c:v>
                </c:pt>
                <c:pt idx="53">
                  <c:v>19871.999999999978</c:v>
                </c:pt>
                <c:pt idx="54">
                  <c:v>19176.999999999982</c:v>
                </c:pt>
                <c:pt idx="55">
                  <c:v>19167.999999999993</c:v>
                </c:pt>
                <c:pt idx="56">
                  <c:v>19167.999999999993</c:v>
                </c:pt>
                <c:pt idx="57">
                  <c:v>19167.999999999993</c:v>
                </c:pt>
                <c:pt idx="58">
                  <c:v>19167.999999999993</c:v>
                </c:pt>
                <c:pt idx="59">
                  <c:v>19167.999999999993</c:v>
                </c:pt>
                <c:pt idx="60">
                  <c:v>19167.999999999993</c:v>
                </c:pt>
                <c:pt idx="61">
                  <c:v>19167.999999999993</c:v>
                </c:pt>
                <c:pt idx="62">
                  <c:v>19167.999999999993</c:v>
                </c:pt>
                <c:pt idx="63">
                  <c:v>19167.999999999993</c:v>
                </c:pt>
                <c:pt idx="64">
                  <c:v>19167.999999999993</c:v>
                </c:pt>
                <c:pt idx="65">
                  <c:v>19167.999999999993</c:v>
                </c:pt>
                <c:pt idx="66">
                  <c:v>19167.999999999993</c:v>
                </c:pt>
                <c:pt idx="67">
                  <c:v>19167.999999999993</c:v>
                </c:pt>
                <c:pt idx="68">
                  <c:v>19167.999999999993</c:v>
                </c:pt>
                <c:pt idx="69">
                  <c:v>19167.999999999993</c:v>
                </c:pt>
                <c:pt idx="70">
                  <c:v>19167.999999999993</c:v>
                </c:pt>
                <c:pt idx="71">
                  <c:v>19167.999999999993</c:v>
                </c:pt>
                <c:pt idx="72">
                  <c:v>19167.999999999993</c:v>
                </c:pt>
                <c:pt idx="73">
                  <c:v>19167.999999999993</c:v>
                </c:pt>
                <c:pt idx="74">
                  <c:v>19167.999999999993</c:v>
                </c:pt>
                <c:pt idx="75">
                  <c:v>19167.999999999993</c:v>
                </c:pt>
                <c:pt idx="76">
                  <c:v>19167.999999999993</c:v>
                </c:pt>
                <c:pt idx="77">
                  <c:v>19167.999999999993</c:v>
                </c:pt>
                <c:pt idx="78">
                  <c:v>19167.999999999993</c:v>
                </c:pt>
                <c:pt idx="79">
                  <c:v>19167.999999999993</c:v>
                </c:pt>
                <c:pt idx="80">
                  <c:v>19167.999999999993</c:v>
                </c:pt>
              </c:numCache>
            </c:numRef>
          </c:val>
          <c:extLst>
            <c:ext xmlns:c16="http://schemas.microsoft.com/office/drawing/2014/chart" uri="{C3380CC4-5D6E-409C-BE32-E72D297353CC}">
              <c16:uniqueId val="{00000005-ECD9-491C-8FA1-9830442A90F9}"/>
            </c:ext>
          </c:extLst>
        </c:ser>
        <c:ser>
          <c:idx val="6"/>
          <c:order val="6"/>
          <c:tx>
            <c:strRef>
              <c:f>Sheet8!$C$16</c:f>
              <c:strCache>
                <c:ptCount val="1"/>
                <c:pt idx="0">
                  <c:v>九州</c:v>
                </c:pt>
              </c:strCache>
            </c:strRef>
          </c:tx>
          <c:spPr>
            <a:solidFill>
              <a:schemeClr val="accent1">
                <a:lumMod val="60000"/>
              </a:schemeClr>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Sheet8!$D$16:$CF$16</c:f>
              <c:numCache>
                <c:formatCode>General</c:formatCode>
                <c:ptCount val="81"/>
                <c:pt idx="0">
                  <c:v>41861.999999999927</c:v>
                </c:pt>
                <c:pt idx="1">
                  <c:v>42143.999999999898</c:v>
                </c:pt>
                <c:pt idx="2">
                  <c:v>42435.999999999825</c:v>
                </c:pt>
                <c:pt idx="3">
                  <c:v>43177.999999999869</c:v>
                </c:pt>
                <c:pt idx="4">
                  <c:v>43429.999999999804</c:v>
                </c:pt>
                <c:pt idx="5">
                  <c:v>44206.999999999869</c:v>
                </c:pt>
                <c:pt idx="6">
                  <c:v>45817.999999999818</c:v>
                </c:pt>
                <c:pt idx="7">
                  <c:v>46977.999999999862</c:v>
                </c:pt>
                <c:pt idx="8">
                  <c:v>47781.999999999847</c:v>
                </c:pt>
                <c:pt idx="9">
                  <c:v>50096.999999999804</c:v>
                </c:pt>
                <c:pt idx="10">
                  <c:v>52638.99999999976</c:v>
                </c:pt>
                <c:pt idx="11">
                  <c:v>55091.999999999869</c:v>
                </c:pt>
                <c:pt idx="12">
                  <c:v>60267.999999999774</c:v>
                </c:pt>
                <c:pt idx="13">
                  <c:v>63489.999999999847</c:v>
                </c:pt>
                <c:pt idx="14">
                  <c:v>67382.999999999796</c:v>
                </c:pt>
                <c:pt idx="15">
                  <c:v>76009.999999999753</c:v>
                </c:pt>
                <c:pt idx="16">
                  <c:v>80869.999999999782</c:v>
                </c:pt>
                <c:pt idx="17">
                  <c:v>90165.999999999753</c:v>
                </c:pt>
                <c:pt idx="18">
                  <c:v>92284.999999999796</c:v>
                </c:pt>
                <c:pt idx="19">
                  <c:v>105887.99999999988</c:v>
                </c:pt>
                <c:pt idx="20">
                  <c:v>110636.9999999998</c:v>
                </c:pt>
                <c:pt idx="21">
                  <c:v>106409.9999999999</c:v>
                </c:pt>
                <c:pt idx="22">
                  <c:v>110890.99999999975</c:v>
                </c:pt>
                <c:pt idx="23">
                  <c:v>109431.99999999978</c:v>
                </c:pt>
                <c:pt idx="24">
                  <c:v>115429.99999999978</c:v>
                </c:pt>
                <c:pt idx="25">
                  <c:v>121919.99999999985</c:v>
                </c:pt>
                <c:pt idx="26">
                  <c:v>115157.99999999977</c:v>
                </c:pt>
                <c:pt idx="27">
                  <c:v>108944.99999999977</c:v>
                </c:pt>
                <c:pt idx="28">
                  <c:v>110304.99999999984</c:v>
                </c:pt>
                <c:pt idx="29">
                  <c:v>105315.99999999983</c:v>
                </c:pt>
                <c:pt idx="30">
                  <c:v>97143.999999999782</c:v>
                </c:pt>
                <c:pt idx="31">
                  <c:v>87929.999999999767</c:v>
                </c:pt>
                <c:pt idx="32">
                  <c:v>79590.999999999796</c:v>
                </c:pt>
                <c:pt idx="33">
                  <c:v>72007.999999999927</c:v>
                </c:pt>
                <c:pt idx="34">
                  <c:v>66605.999999999767</c:v>
                </c:pt>
                <c:pt idx="35">
                  <c:v>58267.999999999833</c:v>
                </c:pt>
                <c:pt idx="36">
                  <c:v>53668.999999999869</c:v>
                </c:pt>
                <c:pt idx="37">
                  <c:v>49481.99999999976</c:v>
                </c:pt>
                <c:pt idx="38">
                  <c:v>49135.999999999847</c:v>
                </c:pt>
                <c:pt idx="39">
                  <c:v>47246.999999999825</c:v>
                </c:pt>
                <c:pt idx="40">
                  <c:v>44986.999999999935</c:v>
                </c:pt>
                <c:pt idx="41">
                  <c:v>43820.999999999854</c:v>
                </c:pt>
                <c:pt idx="42">
                  <c:v>42436.999999999964</c:v>
                </c:pt>
                <c:pt idx="43">
                  <c:v>41526.999999999935</c:v>
                </c:pt>
                <c:pt idx="44">
                  <c:v>41472.999999999978</c:v>
                </c:pt>
                <c:pt idx="45">
                  <c:v>41472.999999999978</c:v>
                </c:pt>
                <c:pt idx="46">
                  <c:v>41472.999999999978</c:v>
                </c:pt>
                <c:pt idx="47">
                  <c:v>41472.999999999978</c:v>
                </c:pt>
                <c:pt idx="48">
                  <c:v>41472.999999999978</c:v>
                </c:pt>
                <c:pt idx="49">
                  <c:v>41472.999999999978</c:v>
                </c:pt>
                <c:pt idx="50">
                  <c:v>41472.999999999978</c:v>
                </c:pt>
                <c:pt idx="51">
                  <c:v>41472.999999999978</c:v>
                </c:pt>
                <c:pt idx="52">
                  <c:v>41472.999999999978</c:v>
                </c:pt>
                <c:pt idx="53">
                  <c:v>41472.999999999978</c:v>
                </c:pt>
                <c:pt idx="54">
                  <c:v>41472.999999999978</c:v>
                </c:pt>
                <c:pt idx="55">
                  <c:v>41472.999999999978</c:v>
                </c:pt>
                <c:pt idx="56">
                  <c:v>41472.999999999978</c:v>
                </c:pt>
                <c:pt idx="57">
                  <c:v>41472.999999999978</c:v>
                </c:pt>
                <c:pt idx="58">
                  <c:v>41472.999999999978</c:v>
                </c:pt>
                <c:pt idx="59">
                  <c:v>41472.999999999978</c:v>
                </c:pt>
                <c:pt idx="60">
                  <c:v>41472.999999999978</c:v>
                </c:pt>
                <c:pt idx="61">
                  <c:v>41472.999999999978</c:v>
                </c:pt>
                <c:pt idx="62">
                  <c:v>41472.999999999978</c:v>
                </c:pt>
                <c:pt idx="63">
                  <c:v>41472.999999999978</c:v>
                </c:pt>
                <c:pt idx="64">
                  <c:v>41472.999999999978</c:v>
                </c:pt>
                <c:pt idx="65">
                  <c:v>41472.999999999978</c:v>
                </c:pt>
                <c:pt idx="66">
                  <c:v>41472.999999999978</c:v>
                </c:pt>
                <c:pt idx="67">
                  <c:v>41472.999999999978</c:v>
                </c:pt>
                <c:pt idx="68">
                  <c:v>41472.999999999978</c:v>
                </c:pt>
                <c:pt idx="69">
                  <c:v>41472.999999999978</c:v>
                </c:pt>
                <c:pt idx="70">
                  <c:v>41472.999999999978</c:v>
                </c:pt>
                <c:pt idx="71">
                  <c:v>41472.999999999978</c:v>
                </c:pt>
                <c:pt idx="72">
                  <c:v>41472.999999999978</c:v>
                </c:pt>
                <c:pt idx="73">
                  <c:v>41472.999999999978</c:v>
                </c:pt>
                <c:pt idx="74">
                  <c:v>41472.999999999978</c:v>
                </c:pt>
                <c:pt idx="75">
                  <c:v>41472.999999999978</c:v>
                </c:pt>
                <c:pt idx="76">
                  <c:v>41472.999999999978</c:v>
                </c:pt>
                <c:pt idx="77">
                  <c:v>41472.999999999978</c:v>
                </c:pt>
                <c:pt idx="78">
                  <c:v>41472.999999999978</c:v>
                </c:pt>
                <c:pt idx="79">
                  <c:v>41472.999999999978</c:v>
                </c:pt>
                <c:pt idx="80">
                  <c:v>41472.999999999978</c:v>
                </c:pt>
              </c:numCache>
            </c:numRef>
          </c:val>
          <c:extLst>
            <c:ext xmlns:c16="http://schemas.microsoft.com/office/drawing/2014/chart" uri="{C3380CC4-5D6E-409C-BE32-E72D297353CC}">
              <c16:uniqueId val="{00000006-ECD9-491C-8FA1-9830442A90F9}"/>
            </c:ext>
          </c:extLst>
        </c:ser>
        <c:dLbls>
          <c:showLegendKey val="0"/>
          <c:showVal val="0"/>
          <c:showCatName val="0"/>
          <c:showSerName val="0"/>
          <c:showPercent val="0"/>
          <c:showBubbleSize val="0"/>
        </c:dLbls>
        <c:gapWidth val="50"/>
        <c:overlap val="100"/>
        <c:axId val="90018847"/>
        <c:axId val="90028447"/>
      </c:barChart>
      <c:catAx>
        <c:axId val="90018847"/>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ja-JP" altLang="en-US" sz="1200" b="1"/>
                  <a:t>実際の</a:t>
                </a:r>
                <a:r>
                  <a:rPr lang="en-US" altLang="ja-JP" sz="1200" b="1"/>
                  <a:t>HAGIBIS</a:t>
                </a:r>
                <a:r>
                  <a:rPr lang="ja-JP" altLang="en-US" sz="1200" b="1"/>
                  <a:t>を再現した</a:t>
                </a:r>
                <a:r>
                  <a:rPr lang="en-US" altLang="ja-JP" sz="1200" b="1"/>
                  <a:t>c000</a:t>
                </a:r>
                <a:r>
                  <a:rPr lang="ja-JP" altLang="en-US" sz="1200" b="1"/>
                  <a:t>からの距離（</a:t>
                </a:r>
                <a:r>
                  <a:rPr lang="en-US" altLang="ja-JP" sz="1200" b="1"/>
                  <a:t>km</a:t>
                </a:r>
                <a:r>
                  <a:rPr lang="ja-JP" altLang="en-US" sz="1200" b="1"/>
                  <a:t>）</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800" b="1" i="0" u="none" strike="noStrike" kern="1200" baseline="0">
                <a:solidFill>
                  <a:schemeClr val="tx1">
                    <a:lumMod val="65000"/>
                    <a:lumOff val="35000"/>
                  </a:schemeClr>
                </a:solidFill>
                <a:latin typeface="+mn-lt"/>
                <a:ea typeface="+mn-ea"/>
                <a:cs typeface="+mn-cs"/>
              </a:defRPr>
            </a:pPr>
            <a:endParaRPr lang="ja-JP"/>
          </a:p>
        </c:txPr>
        <c:crossAx val="90028447"/>
        <c:crosses val="autoZero"/>
        <c:auto val="1"/>
        <c:lblAlgn val="ctr"/>
        <c:lblOffset val="100"/>
        <c:noMultiLvlLbl val="0"/>
      </c:catAx>
      <c:valAx>
        <c:axId val="90028447"/>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altLang="ja-JP" sz="800"/>
                  <a:t>MRP</a:t>
                </a:r>
                <a:r>
                  <a:rPr lang="ja-JP" altLang="en-US" sz="800"/>
                  <a:t>積算値</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ja-JP"/>
          </a:p>
        </c:txPr>
        <c:crossAx val="90018847"/>
        <c:crosses val="autoZero"/>
        <c:crossBetween val="between"/>
      </c:valAx>
      <c:spPr>
        <a:noFill/>
        <a:ln>
          <a:noFill/>
        </a:ln>
        <a:effectLst/>
      </c:spPr>
    </c:plotArea>
    <c:legend>
      <c:legendPos val="b"/>
      <c:layout>
        <c:manualLayout>
          <c:xMode val="edge"/>
          <c:yMode val="edge"/>
          <c:x val="0.30396924830459404"/>
          <c:y val="0.78815762757406549"/>
          <c:w val="0.52756605903222065"/>
          <c:h val="7.517696730810395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99049031914489"/>
          <c:y val="6.1247216035634745E-2"/>
          <c:w val="0.8368513446688729"/>
          <c:h val="0.55137006120337406"/>
        </c:manualLayout>
      </c:layout>
      <c:barChart>
        <c:barDir val="col"/>
        <c:grouping val="stacked"/>
        <c:varyColors val="0"/>
        <c:ser>
          <c:idx val="0"/>
          <c:order val="0"/>
          <c:tx>
            <c:strRef>
              <c:f>Sheet8!$C$10</c:f>
              <c:strCache>
                <c:ptCount val="1"/>
                <c:pt idx="0">
                  <c:v>東北</c:v>
                </c:pt>
              </c:strCache>
            </c:strRef>
          </c:tx>
          <c:spPr>
            <a:solidFill>
              <a:schemeClr val="accent1"/>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Sheet8!$D$10:$CF$10</c:f>
              <c:numCache>
                <c:formatCode>General</c:formatCode>
                <c:ptCount val="81"/>
                <c:pt idx="0">
                  <c:v>68383.999999999971</c:v>
                </c:pt>
                <c:pt idx="1">
                  <c:v>68383.999999999971</c:v>
                </c:pt>
                <c:pt idx="2">
                  <c:v>68383.999999999971</c:v>
                </c:pt>
                <c:pt idx="3">
                  <c:v>68383.999999999971</c:v>
                </c:pt>
                <c:pt idx="4">
                  <c:v>68383.999999999971</c:v>
                </c:pt>
                <c:pt idx="5">
                  <c:v>68383.999999999971</c:v>
                </c:pt>
                <c:pt idx="6">
                  <c:v>68383.999999999971</c:v>
                </c:pt>
                <c:pt idx="7">
                  <c:v>68383.999999999971</c:v>
                </c:pt>
                <c:pt idx="8">
                  <c:v>68383.999999999971</c:v>
                </c:pt>
                <c:pt idx="9">
                  <c:v>68383.999999999971</c:v>
                </c:pt>
                <c:pt idx="10">
                  <c:v>68383.999999999971</c:v>
                </c:pt>
                <c:pt idx="11">
                  <c:v>68383.999999999971</c:v>
                </c:pt>
                <c:pt idx="12">
                  <c:v>68383.999999999971</c:v>
                </c:pt>
                <c:pt idx="13">
                  <c:v>68391.999999999971</c:v>
                </c:pt>
                <c:pt idx="14">
                  <c:v>68393.999999999971</c:v>
                </c:pt>
                <c:pt idx="15">
                  <c:v>68393.999999999971</c:v>
                </c:pt>
                <c:pt idx="16">
                  <c:v>68449.999999999898</c:v>
                </c:pt>
                <c:pt idx="17">
                  <c:v>68497.999999999825</c:v>
                </c:pt>
                <c:pt idx="18">
                  <c:v>68466.999999999884</c:v>
                </c:pt>
                <c:pt idx="19">
                  <c:v>68626.999999999738</c:v>
                </c:pt>
                <c:pt idx="20">
                  <c:v>68591.999999999767</c:v>
                </c:pt>
                <c:pt idx="21">
                  <c:v>68702.999999999898</c:v>
                </c:pt>
                <c:pt idx="22">
                  <c:v>69258.99999999968</c:v>
                </c:pt>
                <c:pt idx="23">
                  <c:v>69028.99999999968</c:v>
                </c:pt>
                <c:pt idx="24">
                  <c:v>69307.999999999651</c:v>
                </c:pt>
                <c:pt idx="25">
                  <c:v>69542.999999999724</c:v>
                </c:pt>
                <c:pt idx="26">
                  <c:v>69706.999999999709</c:v>
                </c:pt>
                <c:pt idx="27">
                  <c:v>70427.99999999968</c:v>
                </c:pt>
                <c:pt idx="28">
                  <c:v>71144.999999999738</c:v>
                </c:pt>
                <c:pt idx="29">
                  <c:v>71236.999999999651</c:v>
                </c:pt>
                <c:pt idx="30">
                  <c:v>74377.999999999607</c:v>
                </c:pt>
                <c:pt idx="31">
                  <c:v>76601.999999999767</c:v>
                </c:pt>
                <c:pt idx="32">
                  <c:v>78540.999999999651</c:v>
                </c:pt>
                <c:pt idx="33">
                  <c:v>78590.999999999738</c:v>
                </c:pt>
                <c:pt idx="34">
                  <c:v>82259.999999999665</c:v>
                </c:pt>
                <c:pt idx="35">
                  <c:v>85040.999999999636</c:v>
                </c:pt>
                <c:pt idx="36">
                  <c:v>89506.999999999694</c:v>
                </c:pt>
                <c:pt idx="37">
                  <c:v>97266.999999999665</c:v>
                </c:pt>
                <c:pt idx="38">
                  <c:v>104010.99999999965</c:v>
                </c:pt>
                <c:pt idx="39">
                  <c:v>108489.99999999962</c:v>
                </c:pt>
                <c:pt idx="40">
                  <c:v>125081.99999999964</c:v>
                </c:pt>
                <c:pt idx="41">
                  <c:v>126556.99999999981</c:v>
                </c:pt>
                <c:pt idx="42">
                  <c:v>139335.99999999977</c:v>
                </c:pt>
                <c:pt idx="43">
                  <c:v>142272.99999999953</c:v>
                </c:pt>
                <c:pt idx="44">
                  <c:v>149966.99999999965</c:v>
                </c:pt>
                <c:pt idx="45">
                  <c:v>169346.99999999956</c:v>
                </c:pt>
                <c:pt idx="46">
                  <c:v>180170.99999999959</c:v>
                </c:pt>
                <c:pt idx="47">
                  <c:v>193020.99999999971</c:v>
                </c:pt>
                <c:pt idx="48">
                  <c:v>199408.99999999977</c:v>
                </c:pt>
                <c:pt idx="49">
                  <c:v>205365.99999999977</c:v>
                </c:pt>
                <c:pt idx="50">
                  <c:v>211868.99999999974</c:v>
                </c:pt>
                <c:pt idx="51">
                  <c:v>203940.99999999977</c:v>
                </c:pt>
                <c:pt idx="52">
                  <c:v>206268.99999999965</c:v>
                </c:pt>
                <c:pt idx="53">
                  <c:v>209119.99999999968</c:v>
                </c:pt>
                <c:pt idx="54">
                  <c:v>211854.99999999965</c:v>
                </c:pt>
                <c:pt idx="55">
                  <c:v>201631.9999999998</c:v>
                </c:pt>
                <c:pt idx="56">
                  <c:v>203078.99999999968</c:v>
                </c:pt>
                <c:pt idx="57">
                  <c:v>204219.99999999956</c:v>
                </c:pt>
                <c:pt idx="58">
                  <c:v>194687.99999999956</c:v>
                </c:pt>
                <c:pt idx="59">
                  <c:v>190733.99999999968</c:v>
                </c:pt>
                <c:pt idx="60">
                  <c:v>184756.99999999983</c:v>
                </c:pt>
                <c:pt idx="61">
                  <c:v>185374.99999999965</c:v>
                </c:pt>
                <c:pt idx="62">
                  <c:v>182470.99999999971</c:v>
                </c:pt>
                <c:pt idx="63">
                  <c:v>168138.99999999971</c:v>
                </c:pt>
                <c:pt idx="64">
                  <c:v>159429.99999999977</c:v>
                </c:pt>
                <c:pt idx="65">
                  <c:v>155399.99999999977</c:v>
                </c:pt>
                <c:pt idx="66">
                  <c:v>139292.99999999962</c:v>
                </c:pt>
                <c:pt idx="67">
                  <c:v>126215.99999999971</c:v>
                </c:pt>
                <c:pt idx="68">
                  <c:v>117182.99999999974</c:v>
                </c:pt>
                <c:pt idx="69">
                  <c:v>113093.99999999959</c:v>
                </c:pt>
                <c:pt idx="70">
                  <c:v>100516.99999999977</c:v>
                </c:pt>
                <c:pt idx="71">
                  <c:v>93644.99999999984</c:v>
                </c:pt>
                <c:pt idx="72">
                  <c:v>85369.999999999884</c:v>
                </c:pt>
                <c:pt idx="73">
                  <c:v>78592.999999999738</c:v>
                </c:pt>
                <c:pt idx="74">
                  <c:v>76667.999999999854</c:v>
                </c:pt>
                <c:pt idx="75">
                  <c:v>74114.999999999854</c:v>
                </c:pt>
                <c:pt idx="76">
                  <c:v>72332.999999999738</c:v>
                </c:pt>
                <c:pt idx="77">
                  <c:v>70837.99999999984</c:v>
                </c:pt>
                <c:pt idx="78">
                  <c:v>70346.999999999927</c:v>
                </c:pt>
                <c:pt idx="79">
                  <c:v>69356.999999999898</c:v>
                </c:pt>
                <c:pt idx="80">
                  <c:v>69208.999999999942</c:v>
                </c:pt>
              </c:numCache>
            </c:numRef>
          </c:val>
          <c:extLst>
            <c:ext xmlns:c16="http://schemas.microsoft.com/office/drawing/2014/chart" uri="{C3380CC4-5D6E-409C-BE32-E72D297353CC}">
              <c16:uniqueId val="{00000000-6F2A-454B-A970-1C62B1E2C6BD}"/>
            </c:ext>
          </c:extLst>
        </c:ser>
        <c:ser>
          <c:idx val="1"/>
          <c:order val="1"/>
          <c:tx>
            <c:strRef>
              <c:f>Sheet8!$C$11</c:f>
              <c:strCache>
                <c:ptCount val="1"/>
                <c:pt idx="0">
                  <c:v>関東</c:v>
                </c:pt>
              </c:strCache>
            </c:strRef>
          </c:tx>
          <c:spPr>
            <a:solidFill>
              <a:schemeClr val="accent2"/>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Sheet8!$D$11:$CF$11</c:f>
              <c:numCache>
                <c:formatCode>General</c:formatCode>
                <c:ptCount val="81"/>
                <c:pt idx="0">
                  <c:v>31378.999999999996</c:v>
                </c:pt>
                <c:pt idx="1">
                  <c:v>31378.999999999996</c:v>
                </c:pt>
                <c:pt idx="2">
                  <c:v>31378.999999999996</c:v>
                </c:pt>
                <c:pt idx="3">
                  <c:v>31378.999999999996</c:v>
                </c:pt>
                <c:pt idx="4">
                  <c:v>31378.999999999996</c:v>
                </c:pt>
                <c:pt idx="5">
                  <c:v>31378.999999999996</c:v>
                </c:pt>
                <c:pt idx="6">
                  <c:v>31378.999999999996</c:v>
                </c:pt>
                <c:pt idx="7">
                  <c:v>31378.999999999996</c:v>
                </c:pt>
                <c:pt idx="8">
                  <c:v>31378.999999999996</c:v>
                </c:pt>
                <c:pt idx="9">
                  <c:v>31378.999999999996</c:v>
                </c:pt>
                <c:pt idx="10">
                  <c:v>31378.999999999996</c:v>
                </c:pt>
                <c:pt idx="11">
                  <c:v>31434.999999999964</c:v>
                </c:pt>
                <c:pt idx="12">
                  <c:v>31378.999999999996</c:v>
                </c:pt>
                <c:pt idx="13">
                  <c:v>31492.999999999978</c:v>
                </c:pt>
                <c:pt idx="14">
                  <c:v>31656.999999999931</c:v>
                </c:pt>
                <c:pt idx="15">
                  <c:v>31496.999999999953</c:v>
                </c:pt>
                <c:pt idx="16">
                  <c:v>31567.999999999953</c:v>
                </c:pt>
                <c:pt idx="17">
                  <c:v>31611.99999999996</c:v>
                </c:pt>
                <c:pt idx="18">
                  <c:v>31613.999999999949</c:v>
                </c:pt>
                <c:pt idx="19">
                  <c:v>31854.999999999891</c:v>
                </c:pt>
                <c:pt idx="20">
                  <c:v>31927.999999999964</c:v>
                </c:pt>
                <c:pt idx="21">
                  <c:v>31810.999999999935</c:v>
                </c:pt>
                <c:pt idx="22">
                  <c:v>31847.999999999884</c:v>
                </c:pt>
                <c:pt idx="23">
                  <c:v>31765.999999999927</c:v>
                </c:pt>
                <c:pt idx="24">
                  <c:v>32124.999999999935</c:v>
                </c:pt>
                <c:pt idx="25">
                  <c:v>32257.999999999945</c:v>
                </c:pt>
                <c:pt idx="26">
                  <c:v>32286.999999999905</c:v>
                </c:pt>
                <c:pt idx="27">
                  <c:v>32607.999999999905</c:v>
                </c:pt>
                <c:pt idx="28">
                  <c:v>32951.999999999862</c:v>
                </c:pt>
                <c:pt idx="29">
                  <c:v>33074.999999999927</c:v>
                </c:pt>
                <c:pt idx="30">
                  <c:v>34265.99999999992</c:v>
                </c:pt>
                <c:pt idx="31">
                  <c:v>34303.999999999898</c:v>
                </c:pt>
                <c:pt idx="32">
                  <c:v>35087.999999999854</c:v>
                </c:pt>
                <c:pt idx="33">
                  <c:v>36114.99999999992</c:v>
                </c:pt>
                <c:pt idx="34">
                  <c:v>37270.999999999898</c:v>
                </c:pt>
                <c:pt idx="35">
                  <c:v>37962.999999999862</c:v>
                </c:pt>
                <c:pt idx="36">
                  <c:v>38142.999999999869</c:v>
                </c:pt>
                <c:pt idx="37">
                  <c:v>41380.999999999891</c:v>
                </c:pt>
                <c:pt idx="38">
                  <c:v>41339.999999999869</c:v>
                </c:pt>
                <c:pt idx="39">
                  <c:v>43169.999999999869</c:v>
                </c:pt>
                <c:pt idx="40">
                  <c:v>45251.999999999884</c:v>
                </c:pt>
                <c:pt idx="41">
                  <c:v>49001.999999999869</c:v>
                </c:pt>
                <c:pt idx="42">
                  <c:v>49822.999999999884</c:v>
                </c:pt>
                <c:pt idx="43">
                  <c:v>50147.999999999913</c:v>
                </c:pt>
                <c:pt idx="44">
                  <c:v>53290.99999999992</c:v>
                </c:pt>
                <c:pt idx="45">
                  <c:v>55091.999999999956</c:v>
                </c:pt>
                <c:pt idx="46">
                  <c:v>57615.999999999935</c:v>
                </c:pt>
                <c:pt idx="47">
                  <c:v>62949.999999999854</c:v>
                </c:pt>
                <c:pt idx="48">
                  <c:v>65442.999999999869</c:v>
                </c:pt>
                <c:pt idx="49">
                  <c:v>76138.999999999898</c:v>
                </c:pt>
                <c:pt idx="50">
                  <c:v>80136.999999999825</c:v>
                </c:pt>
                <c:pt idx="51">
                  <c:v>81880.999999999854</c:v>
                </c:pt>
                <c:pt idx="52">
                  <c:v>91480.99999999984</c:v>
                </c:pt>
                <c:pt idx="53">
                  <c:v>98468.999999999854</c:v>
                </c:pt>
                <c:pt idx="54">
                  <c:v>102730.99999999983</c:v>
                </c:pt>
                <c:pt idx="55">
                  <c:v>108450.99999999988</c:v>
                </c:pt>
                <c:pt idx="56">
                  <c:v>109842.9999999998</c:v>
                </c:pt>
                <c:pt idx="57">
                  <c:v>117500.99999999991</c:v>
                </c:pt>
                <c:pt idx="58">
                  <c:v>118282.9999999999</c:v>
                </c:pt>
                <c:pt idx="59">
                  <c:v>121596.99999999981</c:v>
                </c:pt>
                <c:pt idx="60">
                  <c:v>117273.99999999983</c:v>
                </c:pt>
                <c:pt idx="61">
                  <c:v>118076.99999999991</c:v>
                </c:pt>
                <c:pt idx="62">
                  <c:v>115968.99999999983</c:v>
                </c:pt>
                <c:pt idx="63">
                  <c:v>110508.9999999998</c:v>
                </c:pt>
                <c:pt idx="64">
                  <c:v>100604.99999999981</c:v>
                </c:pt>
                <c:pt idx="65">
                  <c:v>95149.999999999811</c:v>
                </c:pt>
                <c:pt idx="66">
                  <c:v>90713.999999999753</c:v>
                </c:pt>
                <c:pt idx="67">
                  <c:v>80343.999999999811</c:v>
                </c:pt>
                <c:pt idx="68">
                  <c:v>73987.999999999854</c:v>
                </c:pt>
                <c:pt idx="69">
                  <c:v>71922.999999999869</c:v>
                </c:pt>
                <c:pt idx="70">
                  <c:v>58151.999999999847</c:v>
                </c:pt>
                <c:pt idx="71">
                  <c:v>58323.999999999869</c:v>
                </c:pt>
                <c:pt idx="72">
                  <c:v>48396.999999999774</c:v>
                </c:pt>
                <c:pt idx="73">
                  <c:v>44609.999999999884</c:v>
                </c:pt>
                <c:pt idx="74">
                  <c:v>41428.999999999847</c:v>
                </c:pt>
                <c:pt idx="75">
                  <c:v>36364.999999999876</c:v>
                </c:pt>
                <c:pt idx="76">
                  <c:v>33958.999999999862</c:v>
                </c:pt>
                <c:pt idx="77">
                  <c:v>32456.999999999931</c:v>
                </c:pt>
                <c:pt idx="78">
                  <c:v>31547.999999999964</c:v>
                </c:pt>
                <c:pt idx="79">
                  <c:v>31378.999999999996</c:v>
                </c:pt>
                <c:pt idx="80">
                  <c:v>31378.999999999996</c:v>
                </c:pt>
              </c:numCache>
            </c:numRef>
          </c:val>
          <c:extLst>
            <c:ext xmlns:c16="http://schemas.microsoft.com/office/drawing/2014/chart" uri="{C3380CC4-5D6E-409C-BE32-E72D297353CC}">
              <c16:uniqueId val="{00000001-6F2A-454B-A970-1C62B1E2C6BD}"/>
            </c:ext>
          </c:extLst>
        </c:ser>
        <c:ser>
          <c:idx val="2"/>
          <c:order val="2"/>
          <c:tx>
            <c:strRef>
              <c:f>Sheet8!$C$12</c:f>
              <c:strCache>
                <c:ptCount val="1"/>
                <c:pt idx="0">
                  <c:v>中部</c:v>
                </c:pt>
              </c:strCache>
            </c:strRef>
          </c:tx>
          <c:spPr>
            <a:solidFill>
              <a:schemeClr val="accent3"/>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Sheet8!$D$12:$CF$12</c:f>
              <c:numCache>
                <c:formatCode>General</c:formatCode>
                <c:ptCount val="81"/>
                <c:pt idx="0">
                  <c:v>65676.999999999985</c:v>
                </c:pt>
                <c:pt idx="1">
                  <c:v>65676.999999999985</c:v>
                </c:pt>
                <c:pt idx="2">
                  <c:v>65676.999999999985</c:v>
                </c:pt>
                <c:pt idx="3">
                  <c:v>65676.999999999985</c:v>
                </c:pt>
                <c:pt idx="4">
                  <c:v>65676.999999999985</c:v>
                </c:pt>
                <c:pt idx="5">
                  <c:v>65676.999999999985</c:v>
                </c:pt>
                <c:pt idx="6">
                  <c:v>65676.999999999985</c:v>
                </c:pt>
                <c:pt idx="7">
                  <c:v>65676.999999999985</c:v>
                </c:pt>
                <c:pt idx="8">
                  <c:v>65747.99999999984</c:v>
                </c:pt>
                <c:pt idx="9">
                  <c:v>65798.999999999825</c:v>
                </c:pt>
                <c:pt idx="10">
                  <c:v>65974.999999999796</c:v>
                </c:pt>
                <c:pt idx="11">
                  <c:v>65987.999999999811</c:v>
                </c:pt>
                <c:pt idx="12">
                  <c:v>66051.999999999825</c:v>
                </c:pt>
                <c:pt idx="13">
                  <c:v>66087.999999999854</c:v>
                </c:pt>
                <c:pt idx="14">
                  <c:v>66111.999999999854</c:v>
                </c:pt>
                <c:pt idx="15">
                  <c:v>66094.999999999825</c:v>
                </c:pt>
                <c:pt idx="16">
                  <c:v>66248.999999999811</c:v>
                </c:pt>
                <c:pt idx="17">
                  <c:v>66363.999999999811</c:v>
                </c:pt>
                <c:pt idx="18">
                  <c:v>66248.999999999854</c:v>
                </c:pt>
                <c:pt idx="19">
                  <c:v>66383.999999999767</c:v>
                </c:pt>
                <c:pt idx="20">
                  <c:v>66600.999999999854</c:v>
                </c:pt>
                <c:pt idx="21">
                  <c:v>66509.999999999854</c:v>
                </c:pt>
                <c:pt idx="22">
                  <c:v>66537.999999999884</c:v>
                </c:pt>
                <c:pt idx="23">
                  <c:v>67066.999999999782</c:v>
                </c:pt>
                <c:pt idx="24">
                  <c:v>67289.999999999811</c:v>
                </c:pt>
                <c:pt idx="25">
                  <c:v>67630.999999999753</c:v>
                </c:pt>
                <c:pt idx="26">
                  <c:v>67983.99999999968</c:v>
                </c:pt>
                <c:pt idx="27">
                  <c:v>69509.99999999968</c:v>
                </c:pt>
                <c:pt idx="28">
                  <c:v>69118.99999999968</c:v>
                </c:pt>
                <c:pt idx="29">
                  <c:v>69691.999999999665</c:v>
                </c:pt>
                <c:pt idx="30">
                  <c:v>71592.999999999636</c:v>
                </c:pt>
                <c:pt idx="31">
                  <c:v>72501.999999999767</c:v>
                </c:pt>
                <c:pt idx="32">
                  <c:v>73762.999999999665</c:v>
                </c:pt>
                <c:pt idx="33">
                  <c:v>75560.999999999767</c:v>
                </c:pt>
                <c:pt idx="34">
                  <c:v>77611.999999999622</c:v>
                </c:pt>
                <c:pt idx="35">
                  <c:v>80082.999999999636</c:v>
                </c:pt>
                <c:pt idx="36">
                  <c:v>84323.999999999724</c:v>
                </c:pt>
                <c:pt idx="37">
                  <c:v>88290.999999999534</c:v>
                </c:pt>
                <c:pt idx="38">
                  <c:v>91693.999999999767</c:v>
                </c:pt>
                <c:pt idx="39">
                  <c:v>94885.999999999651</c:v>
                </c:pt>
                <c:pt idx="40">
                  <c:v>101854.99999999971</c:v>
                </c:pt>
                <c:pt idx="41">
                  <c:v>111128.99999999977</c:v>
                </c:pt>
                <c:pt idx="42">
                  <c:v>119971.99999999968</c:v>
                </c:pt>
                <c:pt idx="43">
                  <c:v>123484.99999999978</c:v>
                </c:pt>
                <c:pt idx="44">
                  <c:v>133031.99999999968</c:v>
                </c:pt>
                <c:pt idx="45">
                  <c:v>142822.99999999965</c:v>
                </c:pt>
                <c:pt idx="46">
                  <c:v>149366.99999999962</c:v>
                </c:pt>
                <c:pt idx="47">
                  <c:v>159933.99999999968</c:v>
                </c:pt>
                <c:pt idx="48">
                  <c:v>161493.99999999968</c:v>
                </c:pt>
                <c:pt idx="49">
                  <c:v>171109.99999999962</c:v>
                </c:pt>
                <c:pt idx="50">
                  <c:v>172107.99999999965</c:v>
                </c:pt>
                <c:pt idx="51">
                  <c:v>174398.99999999974</c:v>
                </c:pt>
                <c:pt idx="52">
                  <c:v>171775.99999999971</c:v>
                </c:pt>
                <c:pt idx="53">
                  <c:v>169774.99999999971</c:v>
                </c:pt>
                <c:pt idx="54">
                  <c:v>165169.99999999965</c:v>
                </c:pt>
                <c:pt idx="55">
                  <c:v>158999.99999999971</c:v>
                </c:pt>
                <c:pt idx="56">
                  <c:v>142733.99999999977</c:v>
                </c:pt>
                <c:pt idx="57">
                  <c:v>138212.99999999959</c:v>
                </c:pt>
                <c:pt idx="58">
                  <c:v>124596.99999999962</c:v>
                </c:pt>
                <c:pt idx="59">
                  <c:v>123360.99999999961</c:v>
                </c:pt>
                <c:pt idx="60">
                  <c:v>123449.99999999985</c:v>
                </c:pt>
                <c:pt idx="61">
                  <c:v>114737.99999999965</c:v>
                </c:pt>
                <c:pt idx="62">
                  <c:v>109724.99999999967</c:v>
                </c:pt>
                <c:pt idx="63">
                  <c:v>101062.99999999972</c:v>
                </c:pt>
                <c:pt idx="64">
                  <c:v>89092.999999999709</c:v>
                </c:pt>
                <c:pt idx="65">
                  <c:v>85561.999999999636</c:v>
                </c:pt>
                <c:pt idx="66">
                  <c:v>81088.999999999796</c:v>
                </c:pt>
                <c:pt idx="67">
                  <c:v>76241.99999999968</c:v>
                </c:pt>
                <c:pt idx="68">
                  <c:v>72857.999999999854</c:v>
                </c:pt>
                <c:pt idx="69">
                  <c:v>71421.999999999796</c:v>
                </c:pt>
                <c:pt idx="70">
                  <c:v>68802.99999999968</c:v>
                </c:pt>
                <c:pt idx="71">
                  <c:v>67362.99999999984</c:v>
                </c:pt>
                <c:pt idx="72">
                  <c:v>66093.999999999854</c:v>
                </c:pt>
                <c:pt idx="73">
                  <c:v>66042.999999999854</c:v>
                </c:pt>
                <c:pt idx="74">
                  <c:v>65721.999999999811</c:v>
                </c:pt>
                <c:pt idx="75">
                  <c:v>65676.999999999985</c:v>
                </c:pt>
                <c:pt idx="76">
                  <c:v>65676.999999999985</c:v>
                </c:pt>
                <c:pt idx="77">
                  <c:v>65676.999999999985</c:v>
                </c:pt>
                <c:pt idx="78">
                  <c:v>65676.999999999985</c:v>
                </c:pt>
                <c:pt idx="79">
                  <c:v>65676.999999999985</c:v>
                </c:pt>
                <c:pt idx="80">
                  <c:v>65676.999999999985</c:v>
                </c:pt>
              </c:numCache>
            </c:numRef>
          </c:val>
          <c:extLst>
            <c:ext xmlns:c16="http://schemas.microsoft.com/office/drawing/2014/chart" uri="{C3380CC4-5D6E-409C-BE32-E72D297353CC}">
              <c16:uniqueId val="{00000002-6F2A-454B-A970-1C62B1E2C6BD}"/>
            </c:ext>
          </c:extLst>
        </c:ser>
        <c:ser>
          <c:idx val="3"/>
          <c:order val="3"/>
          <c:tx>
            <c:strRef>
              <c:f>Sheet8!$C$13</c:f>
              <c:strCache>
                <c:ptCount val="1"/>
                <c:pt idx="0">
                  <c:v>近畿</c:v>
                </c:pt>
              </c:strCache>
            </c:strRef>
          </c:tx>
          <c:spPr>
            <a:solidFill>
              <a:schemeClr val="accent4"/>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Sheet8!$D$13:$CF$13</c:f>
              <c:numCache>
                <c:formatCode>General</c:formatCode>
                <c:ptCount val="81"/>
                <c:pt idx="0">
                  <c:v>32193.999999999985</c:v>
                </c:pt>
                <c:pt idx="1">
                  <c:v>32174.999999999964</c:v>
                </c:pt>
                <c:pt idx="2">
                  <c:v>32272.999999999978</c:v>
                </c:pt>
                <c:pt idx="3">
                  <c:v>32152.999999999989</c:v>
                </c:pt>
                <c:pt idx="4">
                  <c:v>32152.999999999989</c:v>
                </c:pt>
                <c:pt idx="5">
                  <c:v>32152.999999999989</c:v>
                </c:pt>
                <c:pt idx="6">
                  <c:v>32161.999999999993</c:v>
                </c:pt>
                <c:pt idx="7">
                  <c:v>32152.999999999989</c:v>
                </c:pt>
                <c:pt idx="8">
                  <c:v>32152.999999999989</c:v>
                </c:pt>
                <c:pt idx="9">
                  <c:v>32206.999999999956</c:v>
                </c:pt>
                <c:pt idx="10">
                  <c:v>32224.999999999985</c:v>
                </c:pt>
                <c:pt idx="11">
                  <c:v>32203.999999999985</c:v>
                </c:pt>
                <c:pt idx="12">
                  <c:v>32214.999999999978</c:v>
                </c:pt>
                <c:pt idx="13">
                  <c:v>32214.999999999978</c:v>
                </c:pt>
                <c:pt idx="14">
                  <c:v>32232.999999999956</c:v>
                </c:pt>
                <c:pt idx="15">
                  <c:v>32337.999999999942</c:v>
                </c:pt>
                <c:pt idx="16">
                  <c:v>32360.999999999949</c:v>
                </c:pt>
                <c:pt idx="17">
                  <c:v>32527.99999999992</c:v>
                </c:pt>
                <c:pt idx="18">
                  <c:v>32502.999999999916</c:v>
                </c:pt>
                <c:pt idx="19">
                  <c:v>32587.999999999945</c:v>
                </c:pt>
                <c:pt idx="20">
                  <c:v>32761.999999999927</c:v>
                </c:pt>
                <c:pt idx="21">
                  <c:v>32876.999999999913</c:v>
                </c:pt>
                <c:pt idx="22">
                  <c:v>33214.999999999884</c:v>
                </c:pt>
                <c:pt idx="23">
                  <c:v>33819.999999999862</c:v>
                </c:pt>
                <c:pt idx="24">
                  <c:v>34348.999999999833</c:v>
                </c:pt>
                <c:pt idx="25">
                  <c:v>34949.999999999833</c:v>
                </c:pt>
                <c:pt idx="26">
                  <c:v>35843.999999999862</c:v>
                </c:pt>
                <c:pt idx="27">
                  <c:v>36811.999999999825</c:v>
                </c:pt>
                <c:pt idx="28">
                  <c:v>38839.999999999782</c:v>
                </c:pt>
                <c:pt idx="29">
                  <c:v>39873.999999999898</c:v>
                </c:pt>
                <c:pt idx="30">
                  <c:v>43274.999999999818</c:v>
                </c:pt>
                <c:pt idx="31">
                  <c:v>46678.999999999745</c:v>
                </c:pt>
                <c:pt idx="32">
                  <c:v>49297.99999999984</c:v>
                </c:pt>
                <c:pt idx="33">
                  <c:v>55574.99999999984</c:v>
                </c:pt>
                <c:pt idx="34">
                  <c:v>57888.999999999862</c:v>
                </c:pt>
                <c:pt idx="35">
                  <c:v>60836.99999999984</c:v>
                </c:pt>
                <c:pt idx="36">
                  <c:v>62560.999999999905</c:v>
                </c:pt>
                <c:pt idx="37">
                  <c:v>69268.999999999811</c:v>
                </c:pt>
                <c:pt idx="38">
                  <c:v>75836.999999999898</c:v>
                </c:pt>
                <c:pt idx="39">
                  <c:v>79886.999999999869</c:v>
                </c:pt>
                <c:pt idx="40">
                  <c:v>81664.99999999984</c:v>
                </c:pt>
                <c:pt idx="41">
                  <c:v>87719.999999999767</c:v>
                </c:pt>
                <c:pt idx="42">
                  <c:v>88443.999999999811</c:v>
                </c:pt>
                <c:pt idx="43">
                  <c:v>88638.999999999913</c:v>
                </c:pt>
                <c:pt idx="44">
                  <c:v>93033.999999999884</c:v>
                </c:pt>
                <c:pt idx="45">
                  <c:v>93652.999999999825</c:v>
                </c:pt>
                <c:pt idx="46">
                  <c:v>93438.999999999869</c:v>
                </c:pt>
                <c:pt idx="47">
                  <c:v>92064.999999999869</c:v>
                </c:pt>
                <c:pt idx="48">
                  <c:v>92016.999999999854</c:v>
                </c:pt>
                <c:pt idx="49">
                  <c:v>85672.999999999825</c:v>
                </c:pt>
                <c:pt idx="50">
                  <c:v>82169.999999999869</c:v>
                </c:pt>
                <c:pt idx="51">
                  <c:v>81343.999999999854</c:v>
                </c:pt>
                <c:pt idx="52">
                  <c:v>65784.999999999811</c:v>
                </c:pt>
                <c:pt idx="53">
                  <c:v>59216.999999999818</c:v>
                </c:pt>
                <c:pt idx="54">
                  <c:v>51263.99999999984</c:v>
                </c:pt>
                <c:pt idx="55">
                  <c:v>45788.99999999992</c:v>
                </c:pt>
                <c:pt idx="56">
                  <c:v>43272.999999999796</c:v>
                </c:pt>
                <c:pt idx="57">
                  <c:v>38814.999999999891</c:v>
                </c:pt>
                <c:pt idx="58">
                  <c:v>39782.999999999884</c:v>
                </c:pt>
                <c:pt idx="59">
                  <c:v>38211.999999999913</c:v>
                </c:pt>
                <c:pt idx="60">
                  <c:v>35735.999999999884</c:v>
                </c:pt>
                <c:pt idx="61">
                  <c:v>34845.999999999978</c:v>
                </c:pt>
                <c:pt idx="62">
                  <c:v>33706.999999999978</c:v>
                </c:pt>
                <c:pt idx="63">
                  <c:v>32686.999999999931</c:v>
                </c:pt>
                <c:pt idx="64">
                  <c:v>32140.999999999989</c:v>
                </c:pt>
                <c:pt idx="65">
                  <c:v>32140.999999999989</c:v>
                </c:pt>
                <c:pt idx="66">
                  <c:v>32140.999999999989</c:v>
                </c:pt>
                <c:pt idx="67">
                  <c:v>32140.999999999989</c:v>
                </c:pt>
                <c:pt idx="68">
                  <c:v>32140.999999999989</c:v>
                </c:pt>
                <c:pt idx="69">
                  <c:v>32140.999999999989</c:v>
                </c:pt>
                <c:pt idx="70">
                  <c:v>32140.999999999989</c:v>
                </c:pt>
                <c:pt idx="71">
                  <c:v>32140.999999999989</c:v>
                </c:pt>
                <c:pt idx="72">
                  <c:v>32140.999999999989</c:v>
                </c:pt>
                <c:pt idx="73">
                  <c:v>32140.999999999989</c:v>
                </c:pt>
                <c:pt idx="74">
                  <c:v>32140.999999999989</c:v>
                </c:pt>
                <c:pt idx="75">
                  <c:v>32140.999999999989</c:v>
                </c:pt>
                <c:pt idx="76">
                  <c:v>32140.999999999989</c:v>
                </c:pt>
                <c:pt idx="77">
                  <c:v>32140.999999999989</c:v>
                </c:pt>
                <c:pt idx="78">
                  <c:v>32140.999999999989</c:v>
                </c:pt>
                <c:pt idx="79">
                  <c:v>32140.999999999989</c:v>
                </c:pt>
                <c:pt idx="80">
                  <c:v>32140.999999999989</c:v>
                </c:pt>
              </c:numCache>
            </c:numRef>
          </c:val>
          <c:extLst>
            <c:ext xmlns:c16="http://schemas.microsoft.com/office/drawing/2014/chart" uri="{C3380CC4-5D6E-409C-BE32-E72D297353CC}">
              <c16:uniqueId val="{00000003-6F2A-454B-A970-1C62B1E2C6BD}"/>
            </c:ext>
          </c:extLst>
        </c:ser>
        <c:ser>
          <c:idx val="4"/>
          <c:order val="4"/>
          <c:tx>
            <c:strRef>
              <c:f>Sheet8!$C$14</c:f>
              <c:strCache>
                <c:ptCount val="1"/>
                <c:pt idx="0">
                  <c:v>中国</c:v>
                </c:pt>
              </c:strCache>
            </c:strRef>
          </c:tx>
          <c:spPr>
            <a:solidFill>
              <a:schemeClr val="accent5"/>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Sheet8!$D$14:$CF$14</c:f>
              <c:numCache>
                <c:formatCode>General</c:formatCode>
                <c:ptCount val="81"/>
                <c:pt idx="0">
                  <c:v>32064.999999999985</c:v>
                </c:pt>
                <c:pt idx="1">
                  <c:v>32064.999999999985</c:v>
                </c:pt>
                <c:pt idx="2">
                  <c:v>32064.999999999985</c:v>
                </c:pt>
                <c:pt idx="3">
                  <c:v>32064.999999999985</c:v>
                </c:pt>
                <c:pt idx="4">
                  <c:v>32064.999999999985</c:v>
                </c:pt>
                <c:pt idx="5">
                  <c:v>32064.999999999985</c:v>
                </c:pt>
                <c:pt idx="6">
                  <c:v>32064.999999999985</c:v>
                </c:pt>
                <c:pt idx="7">
                  <c:v>32064.999999999985</c:v>
                </c:pt>
                <c:pt idx="8">
                  <c:v>32064.999999999985</c:v>
                </c:pt>
                <c:pt idx="9">
                  <c:v>32232.999999999887</c:v>
                </c:pt>
                <c:pt idx="10">
                  <c:v>32246.999999999909</c:v>
                </c:pt>
                <c:pt idx="11">
                  <c:v>32500.999999999898</c:v>
                </c:pt>
                <c:pt idx="12">
                  <c:v>32963.999999999964</c:v>
                </c:pt>
                <c:pt idx="13">
                  <c:v>32979.999999999869</c:v>
                </c:pt>
                <c:pt idx="14">
                  <c:v>33159.999999999847</c:v>
                </c:pt>
                <c:pt idx="15">
                  <c:v>34299.999999999811</c:v>
                </c:pt>
                <c:pt idx="16">
                  <c:v>35023.99999999984</c:v>
                </c:pt>
                <c:pt idx="17">
                  <c:v>36280.999999999884</c:v>
                </c:pt>
                <c:pt idx="18">
                  <c:v>38055.999999999862</c:v>
                </c:pt>
                <c:pt idx="19">
                  <c:v>39823.999999999869</c:v>
                </c:pt>
                <c:pt idx="20">
                  <c:v>44843.999999999825</c:v>
                </c:pt>
                <c:pt idx="21">
                  <c:v>46443.999999999811</c:v>
                </c:pt>
                <c:pt idx="22">
                  <c:v>48999.999999999811</c:v>
                </c:pt>
                <c:pt idx="23">
                  <c:v>51350.999999999905</c:v>
                </c:pt>
                <c:pt idx="24">
                  <c:v>56720.999999999753</c:v>
                </c:pt>
                <c:pt idx="25">
                  <c:v>58252.999999999884</c:v>
                </c:pt>
                <c:pt idx="26">
                  <c:v>61846.999999999818</c:v>
                </c:pt>
                <c:pt idx="27">
                  <c:v>76541.999999999854</c:v>
                </c:pt>
                <c:pt idx="28">
                  <c:v>78238.999999999796</c:v>
                </c:pt>
                <c:pt idx="29">
                  <c:v>82927.99999999984</c:v>
                </c:pt>
                <c:pt idx="30">
                  <c:v>90853.999999999782</c:v>
                </c:pt>
                <c:pt idx="31">
                  <c:v>94305.99999999984</c:v>
                </c:pt>
                <c:pt idx="32">
                  <c:v>96232.999999999942</c:v>
                </c:pt>
                <c:pt idx="33">
                  <c:v>92828.999999999884</c:v>
                </c:pt>
                <c:pt idx="34">
                  <c:v>91840.999999999898</c:v>
                </c:pt>
                <c:pt idx="35">
                  <c:v>87755.999999999927</c:v>
                </c:pt>
                <c:pt idx="36">
                  <c:v>85448.999999999884</c:v>
                </c:pt>
                <c:pt idx="37">
                  <c:v>79153.999999999869</c:v>
                </c:pt>
                <c:pt idx="38">
                  <c:v>69218.999999999825</c:v>
                </c:pt>
                <c:pt idx="39">
                  <c:v>68924.999999999767</c:v>
                </c:pt>
                <c:pt idx="40">
                  <c:v>63369.999999999854</c:v>
                </c:pt>
                <c:pt idx="41">
                  <c:v>59354.999999999891</c:v>
                </c:pt>
                <c:pt idx="42">
                  <c:v>55526.999999999898</c:v>
                </c:pt>
                <c:pt idx="43">
                  <c:v>50417.999999999927</c:v>
                </c:pt>
                <c:pt idx="44">
                  <c:v>48233.999999999833</c:v>
                </c:pt>
                <c:pt idx="45">
                  <c:v>42877.999999999862</c:v>
                </c:pt>
                <c:pt idx="46">
                  <c:v>41356.999999999935</c:v>
                </c:pt>
                <c:pt idx="47">
                  <c:v>40183.999999999913</c:v>
                </c:pt>
                <c:pt idx="48">
                  <c:v>39638.999999999905</c:v>
                </c:pt>
                <c:pt idx="49">
                  <c:v>37008.999999999942</c:v>
                </c:pt>
                <c:pt idx="50">
                  <c:v>35367.999999999927</c:v>
                </c:pt>
                <c:pt idx="51">
                  <c:v>34418.999999999956</c:v>
                </c:pt>
                <c:pt idx="52">
                  <c:v>33248.999999999927</c:v>
                </c:pt>
                <c:pt idx="53">
                  <c:v>32629.999999999964</c:v>
                </c:pt>
                <c:pt idx="54">
                  <c:v>32392.999999999891</c:v>
                </c:pt>
                <c:pt idx="55">
                  <c:v>32244.999999999931</c:v>
                </c:pt>
                <c:pt idx="56">
                  <c:v>32221.999999999938</c:v>
                </c:pt>
                <c:pt idx="57">
                  <c:v>32140.999999999949</c:v>
                </c:pt>
                <c:pt idx="58">
                  <c:v>32087.999999999985</c:v>
                </c:pt>
                <c:pt idx="59">
                  <c:v>32140.999999999949</c:v>
                </c:pt>
                <c:pt idx="60">
                  <c:v>32087.999999999985</c:v>
                </c:pt>
                <c:pt idx="61">
                  <c:v>32087.999999999985</c:v>
                </c:pt>
                <c:pt idx="62">
                  <c:v>32087.999999999985</c:v>
                </c:pt>
                <c:pt idx="63">
                  <c:v>32064.999999999985</c:v>
                </c:pt>
                <c:pt idx="64">
                  <c:v>32064.999999999985</c:v>
                </c:pt>
                <c:pt idx="65">
                  <c:v>32064.999999999985</c:v>
                </c:pt>
                <c:pt idx="66">
                  <c:v>32064.999999999985</c:v>
                </c:pt>
                <c:pt idx="67">
                  <c:v>32064.999999999985</c:v>
                </c:pt>
                <c:pt idx="68">
                  <c:v>32064.999999999985</c:v>
                </c:pt>
                <c:pt idx="69">
                  <c:v>32064.999999999985</c:v>
                </c:pt>
                <c:pt idx="70">
                  <c:v>32064.999999999985</c:v>
                </c:pt>
                <c:pt idx="71">
                  <c:v>32064.999999999985</c:v>
                </c:pt>
                <c:pt idx="72">
                  <c:v>32064.999999999985</c:v>
                </c:pt>
                <c:pt idx="73">
                  <c:v>32064.999999999985</c:v>
                </c:pt>
                <c:pt idx="74">
                  <c:v>32064.999999999985</c:v>
                </c:pt>
                <c:pt idx="75">
                  <c:v>32064.999999999985</c:v>
                </c:pt>
                <c:pt idx="76">
                  <c:v>32064.999999999985</c:v>
                </c:pt>
                <c:pt idx="77">
                  <c:v>32064.999999999985</c:v>
                </c:pt>
                <c:pt idx="78">
                  <c:v>32064.999999999985</c:v>
                </c:pt>
                <c:pt idx="79">
                  <c:v>32064.999999999985</c:v>
                </c:pt>
                <c:pt idx="80">
                  <c:v>32064.999999999985</c:v>
                </c:pt>
              </c:numCache>
            </c:numRef>
          </c:val>
          <c:extLst>
            <c:ext xmlns:c16="http://schemas.microsoft.com/office/drawing/2014/chart" uri="{C3380CC4-5D6E-409C-BE32-E72D297353CC}">
              <c16:uniqueId val="{00000004-6F2A-454B-A970-1C62B1E2C6BD}"/>
            </c:ext>
          </c:extLst>
        </c:ser>
        <c:ser>
          <c:idx val="5"/>
          <c:order val="5"/>
          <c:tx>
            <c:strRef>
              <c:f>Sheet8!$C$15</c:f>
              <c:strCache>
                <c:ptCount val="1"/>
                <c:pt idx="0">
                  <c:v>四国</c:v>
                </c:pt>
              </c:strCache>
            </c:strRef>
          </c:tx>
          <c:spPr>
            <a:solidFill>
              <a:schemeClr val="accent6"/>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Sheet8!$D$15:$CF$15</c:f>
              <c:numCache>
                <c:formatCode>General</c:formatCode>
                <c:ptCount val="81"/>
                <c:pt idx="0">
                  <c:v>19167.999999999993</c:v>
                </c:pt>
                <c:pt idx="1">
                  <c:v>19167.999999999993</c:v>
                </c:pt>
                <c:pt idx="2">
                  <c:v>19167.999999999993</c:v>
                </c:pt>
                <c:pt idx="3">
                  <c:v>19167.999999999993</c:v>
                </c:pt>
                <c:pt idx="4">
                  <c:v>19167.999999999993</c:v>
                </c:pt>
                <c:pt idx="5">
                  <c:v>19176.999999999993</c:v>
                </c:pt>
                <c:pt idx="6">
                  <c:v>19237.999999999931</c:v>
                </c:pt>
                <c:pt idx="7">
                  <c:v>19305.999999999942</c:v>
                </c:pt>
                <c:pt idx="8">
                  <c:v>19333.999999999916</c:v>
                </c:pt>
                <c:pt idx="9">
                  <c:v>19385.999999999935</c:v>
                </c:pt>
                <c:pt idx="10">
                  <c:v>19584.999999999938</c:v>
                </c:pt>
                <c:pt idx="11">
                  <c:v>19979.999999999971</c:v>
                </c:pt>
                <c:pt idx="12">
                  <c:v>20274.999999999876</c:v>
                </c:pt>
                <c:pt idx="13">
                  <c:v>20424.999999999945</c:v>
                </c:pt>
                <c:pt idx="14">
                  <c:v>20804.999999999891</c:v>
                </c:pt>
                <c:pt idx="15">
                  <c:v>21287.999999999894</c:v>
                </c:pt>
                <c:pt idx="16">
                  <c:v>22211.999999999927</c:v>
                </c:pt>
                <c:pt idx="17">
                  <c:v>22947.999999999902</c:v>
                </c:pt>
                <c:pt idx="18">
                  <c:v>24130.999999999909</c:v>
                </c:pt>
                <c:pt idx="19">
                  <c:v>24942.999999999887</c:v>
                </c:pt>
                <c:pt idx="20">
                  <c:v>26220.999999999924</c:v>
                </c:pt>
                <c:pt idx="21">
                  <c:v>27071.999999999902</c:v>
                </c:pt>
                <c:pt idx="22">
                  <c:v>28401.999999999887</c:v>
                </c:pt>
                <c:pt idx="23">
                  <c:v>29505.999999999887</c:v>
                </c:pt>
                <c:pt idx="24">
                  <c:v>31091.999999999916</c:v>
                </c:pt>
                <c:pt idx="25">
                  <c:v>32760.999999999902</c:v>
                </c:pt>
                <c:pt idx="26">
                  <c:v>33878.999999999862</c:v>
                </c:pt>
                <c:pt idx="27">
                  <c:v>37987.999999999869</c:v>
                </c:pt>
                <c:pt idx="28">
                  <c:v>38356.999999999869</c:v>
                </c:pt>
                <c:pt idx="29">
                  <c:v>40703.999999999898</c:v>
                </c:pt>
                <c:pt idx="30">
                  <c:v>42498.999999999913</c:v>
                </c:pt>
                <c:pt idx="31">
                  <c:v>47208.999999999942</c:v>
                </c:pt>
                <c:pt idx="32">
                  <c:v>49046.999999999905</c:v>
                </c:pt>
                <c:pt idx="33">
                  <c:v>49748.999999999935</c:v>
                </c:pt>
                <c:pt idx="34">
                  <c:v>51997.999999999905</c:v>
                </c:pt>
                <c:pt idx="35">
                  <c:v>54859.999999999913</c:v>
                </c:pt>
                <c:pt idx="36">
                  <c:v>57332.999999999884</c:v>
                </c:pt>
                <c:pt idx="37">
                  <c:v>56383.999999999854</c:v>
                </c:pt>
                <c:pt idx="38">
                  <c:v>56883.99999999992</c:v>
                </c:pt>
                <c:pt idx="39">
                  <c:v>56407.999999999891</c:v>
                </c:pt>
                <c:pt idx="40">
                  <c:v>51760.999999999869</c:v>
                </c:pt>
                <c:pt idx="41">
                  <c:v>47969.99999999992</c:v>
                </c:pt>
                <c:pt idx="42">
                  <c:v>44653.999999999884</c:v>
                </c:pt>
                <c:pt idx="43">
                  <c:v>43870.999999999862</c:v>
                </c:pt>
                <c:pt idx="44">
                  <c:v>41339.99999999992</c:v>
                </c:pt>
                <c:pt idx="45">
                  <c:v>34366.999999999898</c:v>
                </c:pt>
                <c:pt idx="46">
                  <c:v>32933.999999999935</c:v>
                </c:pt>
                <c:pt idx="47">
                  <c:v>28551.999999999935</c:v>
                </c:pt>
                <c:pt idx="48">
                  <c:v>28438.999999999949</c:v>
                </c:pt>
                <c:pt idx="49">
                  <c:v>26444.999999999905</c:v>
                </c:pt>
                <c:pt idx="50">
                  <c:v>25148.99999999992</c:v>
                </c:pt>
                <c:pt idx="51">
                  <c:v>23466.999999999916</c:v>
                </c:pt>
                <c:pt idx="52">
                  <c:v>21411.999999999971</c:v>
                </c:pt>
                <c:pt idx="53">
                  <c:v>19871.999999999978</c:v>
                </c:pt>
                <c:pt idx="54">
                  <c:v>19176.999999999982</c:v>
                </c:pt>
                <c:pt idx="55">
                  <c:v>19167.999999999993</c:v>
                </c:pt>
                <c:pt idx="56">
                  <c:v>19167.999999999993</c:v>
                </c:pt>
                <c:pt idx="57">
                  <c:v>19167.999999999993</c:v>
                </c:pt>
                <c:pt idx="58">
                  <c:v>19167.999999999993</c:v>
                </c:pt>
                <c:pt idx="59">
                  <c:v>19167.999999999993</c:v>
                </c:pt>
                <c:pt idx="60">
                  <c:v>19167.999999999993</c:v>
                </c:pt>
                <c:pt idx="61">
                  <c:v>19167.999999999993</c:v>
                </c:pt>
                <c:pt idx="62">
                  <c:v>19167.999999999993</c:v>
                </c:pt>
                <c:pt idx="63">
                  <c:v>19167.999999999993</c:v>
                </c:pt>
                <c:pt idx="64">
                  <c:v>19167.999999999993</c:v>
                </c:pt>
                <c:pt idx="65">
                  <c:v>19167.999999999993</c:v>
                </c:pt>
                <c:pt idx="66">
                  <c:v>19167.999999999993</c:v>
                </c:pt>
                <c:pt idx="67">
                  <c:v>19167.999999999993</c:v>
                </c:pt>
                <c:pt idx="68">
                  <c:v>19167.999999999993</c:v>
                </c:pt>
                <c:pt idx="69">
                  <c:v>19167.999999999993</c:v>
                </c:pt>
                <c:pt idx="70">
                  <c:v>19167.999999999993</c:v>
                </c:pt>
                <c:pt idx="71">
                  <c:v>19167.999999999993</c:v>
                </c:pt>
                <c:pt idx="72">
                  <c:v>19167.999999999993</c:v>
                </c:pt>
                <c:pt idx="73">
                  <c:v>19167.999999999993</c:v>
                </c:pt>
                <c:pt idx="74">
                  <c:v>19167.999999999993</c:v>
                </c:pt>
                <c:pt idx="75">
                  <c:v>19167.999999999993</c:v>
                </c:pt>
                <c:pt idx="76">
                  <c:v>19167.999999999993</c:v>
                </c:pt>
                <c:pt idx="77">
                  <c:v>19167.999999999993</c:v>
                </c:pt>
                <c:pt idx="78">
                  <c:v>19167.999999999993</c:v>
                </c:pt>
                <c:pt idx="79">
                  <c:v>19167.999999999993</c:v>
                </c:pt>
                <c:pt idx="80">
                  <c:v>19167.999999999993</c:v>
                </c:pt>
              </c:numCache>
            </c:numRef>
          </c:val>
          <c:extLst>
            <c:ext xmlns:c16="http://schemas.microsoft.com/office/drawing/2014/chart" uri="{C3380CC4-5D6E-409C-BE32-E72D297353CC}">
              <c16:uniqueId val="{00000005-6F2A-454B-A970-1C62B1E2C6BD}"/>
            </c:ext>
          </c:extLst>
        </c:ser>
        <c:ser>
          <c:idx val="6"/>
          <c:order val="6"/>
          <c:tx>
            <c:strRef>
              <c:f>Sheet8!$C$16</c:f>
              <c:strCache>
                <c:ptCount val="1"/>
                <c:pt idx="0">
                  <c:v>九州</c:v>
                </c:pt>
              </c:strCache>
            </c:strRef>
          </c:tx>
          <c:spPr>
            <a:solidFill>
              <a:schemeClr val="accent1">
                <a:lumMod val="60000"/>
              </a:schemeClr>
            </a:solidFill>
            <a:ln>
              <a:noFill/>
            </a:ln>
            <a:effectLst/>
          </c:spPr>
          <c:invertIfNegative val="0"/>
          <c:cat>
            <c:numRef>
              <c:f>Sheet8!$D$9:$CF$9</c:f>
              <c:numCache>
                <c:formatCode>General</c:formatCode>
                <c:ptCount val="81"/>
                <c:pt idx="0">
                  <c:v>-1100</c:v>
                </c:pt>
                <c:pt idx="5">
                  <c:v>-1000</c:v>
                </c:pt>
                <c:pt idx="10">
                  <c:v>-900</c:v>
                </c:pt>
                <c:pt idx="15">
                  <c:v>-800</c:v>
                </c:pt>
                <c:pt idx="20">
                  <c:v>-700</c:v>
                </c:pt>
                <c:pt idx="25">
                  <c:v>-600</c:v>
                </c:pt>
                <c:pt idx="30">
                  <c:v>-500</c:v>
                </c:pt>
                <c:pt idx="35">
                  <c:v>-400</c:v>
                </c:pt>
                <c:pt idx="40">
                  <c:v>-300</c:v>
                </c:pt>
                <c:pt idx="45">
                  <c:v>-200</c:v>
                </c:pt>
                <c:pt idx="50">
                  <c:v>-100</c:v>
                </c:pt>
                <c:pt idx="55">
                  <c:v>0</c:v>
                </c:pt>
                <c:pt idx="60">
                  <c:v>100</c:v>
                </c:pt>
                <c:pt idx="65">
                  <c:v>200</c:v>
                </c:pt>
                <c:pt idx="70">
                  <c:v>300</c:v>
                </c:pt>
                <c:pt idx="75">
                  <c:v>400</c:v>
                </c:pt>
                <c:pt idx="80">
                  <c:v>500</c:v>
                </c:pt>
              </c:numCache>
            </c:numRef>
          </c:cat>
          <c:val>
            <c:numRef>
              <c:f>Sheet8!$D$16:$CF$16</c:f>
              <c:numCache>
                <c:formatCode>General</c:formatCode>
                <c:ptCount val="81"/>
                <c:pt idx="0">
                  <c:v>41861.999999999927</c:v>
                </c:pt>
                <c:pt idx="1">
                  <c:v>42143.999999999898</c:v>
                </c:pt>
                <c:pt idx="2">
                  <c:v>42435.999999999825</c:v>
                </c:pt>
                <c:pt idx="3">
                  <c:v>43177.999999999869</c:v>
                </c:pt>
                <c:pt idx="4">
                  <c:v>43429.999999999804</c:v>
                </c:pt>
                <c:pt idx="5">
                  <c:v>44206.999999999869</c:v>
                </c:pt>
                <c:pt idx="6">
                  <c:v>45817.999999999818</c:v>
                </c:pt>
                <c:pt idx="7">
                  <c:v>46977.999999999862</c:v>
                </c:pt>
                <c:pt idx="8">
                  <c:v>47781.999999999847</c:v>
                </c:pt>
                <c:pt idx="9">
                  <c:v>50096.999999999804</c:v>
                </c:pt>
                <c:pt idx="10">
                  <c:v>52638.99999999976</c:v>
                </c:pt>
                <c:pt idx="11">
                  <c:v>55091.999999999869</c:v>
                </c:pt>
                <c:pt idx="12">
                  <c:v>60267.999999999774</c:v>
                </c:pt>
                <c:pt idx="13">
                  <c:v>63489.999999999847</c:v>
                </c:pt>
                <c:pt idx="14">
                  <c:v>67382.999999999796</c:v>
                </c:pt>
                <c:pt idx="15">
                  <c:v>76009.999999999753</c:v>
                </c:pt>
                <c:pt idx="16">
                  <c:v>80869.999999999782</c:v>
                </c:pt>
                <c:pt idx="17">
                  <c:v>90165.999999999753</c:v>
                </c:pt>
                <c:pt idx="18">
                  <c:v>92284.999999999796</c:v>
                </c:pt>
                <c:pt idx="19">
                  <c:v>105887.99999999988</c:v>
                </c:pt>
                <c:pt idx="20">
                  <c:v>110636.9999999998</c:v>
                </c:pt>
                <c:pt idx="21">
                  <c:v>106409.9999999999</c:v>
                </c:pt>
                <c:pt idx="22">
                  <c:v>110890.99999999975</c:v>
                </c:pt>
                <c:pt idx="23">
                  <c:v>109431.99999999978</c:v>
                </c:pt>
                <c:pt idx="24">
                  <c:v>115429.99999999978</c:v>
                </c:pt>
                <c:pt idx="25">
                  <c:v>121919.99999999985</c:v>
                </c:pt>
                <c:pt idx="26">
                  <c:v>115157.99999999977</c:v>
                </c:pt>
                <c:pt idx="27">
                  <c:v>108944.99999999977</c:v>
                </c:pt>
                <c:pt idx="28">
                  <c:v>110304.99999999984</c:v>
                </c:pt>
                <c:pt idx="29">
                  <c:v>105315.99999999983</c:v>
                </c:pt>
                <c:pt idx="30">
                  <c:v>97143.999999999782</c:v>
                </c:pt>
                <c:pt idx="31">
                  <c:v>87929.999999999767</c:v>
                </c:pt>
                <c:pt idx="32">
                  <c:v>79590.999999999796</c:v>
                </c:pt>
                <c:pt idx="33">
                  <c:v>72007.999999999927</c:v>
                </c:pt>
                <c:pt idx="34">
                  <c:v>66605.999999999767</c:v>
                </c:pt>
                <c:pt idx="35">
                  <c:v>58267.999999999833</c:v>
                </c:pt>
                <c:pt idx="36">
                  <c:v>53668.999999999869</c:v>
                </c:pt>
                <c:pt idx="37">
                  <c:v>49481.99999999976</c:v>
                </c:pt>
                <c:pt idx="38">
                  <c:v>49135.999999999847</c:v>
                </c:pt>
                <c:pt idx="39">
                  <c:v>47246.999999999825</c:v>
                </c:pt>
                <c:pt idx="40">
                  <c:v>44986.999999999935</c:v>
                </c:pt>
                <c:pt idx="41">
                  <c:v>43820.999999999854</c:v>
                </c:pt>
                <c:pt idx="42">
                  <c:v>42436.999999999964</c:v>
                </c:pt>
                <c:pt idx="43">
                  <c:v>41526.999999999935</c:v>
                </c:pt>
                <c:pt idx="44">
                  <c:v>41472.999999999978</c:v>
                </c:pt>
                <c:pt idx="45">
                  <c:v>41472.999999999978</c:v>
                </c:pt>
                <c:pt idx="46">
                  <c:v>41472.999999999978</c:v>
                </c:pt>
                <c:pt idx="47">
                  <c:v>41472.999999999978</c:v>
                </c:pt>
                <c:pt idx="48">
                  <c:v>41472.999999999978</c:v>
                </c:pt>
                <c:pt idx="49">
                  <c:v>41472.999999999978</c:v>
                </c:pt>
                <c:pt idx="50">
                  <c:v>41472.999999999978</c:v>
                </c:pt>
                <c:pt idx="51">
                  <c:v>41472.999999999978</c:v>
                </c:pt>
                <c:pt idx="52">
                  <c:v>41472.999999999978</c:v>
                </c:pt>
                <c:pt idx="53">
                  <c:v>41472.999999999978</c:v>
                </c:pt>
                <c:pt idx="54">
                  <c:v>41472.999999999978</c:v>
                </c:pt>
                <c:pt idx="55">
                  <c:v>41472.999999999978</c:v>
                </c:pt>
                <c:pt idx="56">
                  <c:v>41472.999999999978</c:v>
                </c:pt>
                <c:pt idx="57">
                  <c:v>41472.999999999978</c:v>
                </c:pt>
                <c:pt idx="58">
                  <c:v>41472.999999999978</c:v>
                </c:pt>
                <c:pt idx="59">
                  <c:v>41472.999999999978</c:v>
                </c:pt>
                <c:pt idx="60">
                  <c:v>41472.999999999978</c:v>
                </c:pt>
                <c:pt idx="61">
                  <c:v>41472.999999999978</c:v>
                </c:pt>
                <c:pt idx="62">
                  <c:v>41472.999999999978</c:v>
                </c:pt>
                <c:pt idx="63">
                  <c:v>41472.999999999978</c:v>
                </c:pt>
                <c:pt idx="64">
                  <c:v>41472.999999999978</c:v>
                </c:pt>
                <c:pt idx="65">
                  <c:v>41472.999999999978</c:v>
                </c:pt>
                <c:pt idx="66">
                  <c:v>41472.999999999978</c:v>
                </c:pt>
                <c:pt idx="67">
                  <c:v>41472.999999999978</c:v>
                </c:pt>
                <c:pt idx="68">
                  <c:v>41472.999999999978</c:v>
                </c:pt>
                <c:pt idx="69">
                  <c:v>41472.999999999978</c:v>
                </c:pt>
                <c:pt idx="70">
                  <c:v>41472.999999999978</c:v>
                </c:pt>
                <c:pt idx="71">
                  <c:v>41472.999999999978</c:v>
                </c:pt>
                <c:pt idx="72">
                  <c:v>41472.999999999978</c:v>
                </c:pt>
                <c:pt idx="73">
                  <c:v>41472.999999999978</c:v>
                </c:pt>
                <c:pt idx="74">
                  <c:v>41472.999999999978</c:v>
                </c:pt>
                <c:pt idx="75">
                  <c:v>41472.999999999978</c:v>
                </c:pt>
                <c:pt idx="76">
                  <c:v>41472.999999999978</c:v>
                </c:pt>
                <c:pt idx="77">
                  <c:v>41472.999999999978</c:v>
                </c:pt>
                <c:pt idx="78">
                  <c:v>41472.999999999978</c:v>
                </c:pt>
                <c:pt idx="79">
                  <c:v>41472.999999999978</c:v>
                </c:pt>
                <c:pt idx="80">
                  <c:v>41472.999999999978</c:v>
                </c:pt>
              </c:numCache>
            </c:numRef>
          </c:val>
          <c:extLst>
            <c:ext xmlns:c16="http://schemas.microsoft.com/office/drawing/2014/chart" uri="{C3380CC4-5D6E-409C-BE32-E72D297353CC}">
              <c16:uniqueId val="{00000006-6F2A-454B-A970-1C62B1E2C6BD}"/>
            </c:ext>
          </c:extLst>
        </c:ser>
        <c:dLbls>
          <c:showLegendKey val="0"/>
          <c:showVal val="0"/>
          <c:showCatName val="0"/>
          <c:showSerName val="0"/>
          <c:showPercent val="0"/>
          <c:showBubbleSize val="0"/>
        </c:dLbls>
        <c:gapWidth val="50"/>
        <c:overlap val="100"/>
        <c:axId val="90018847"/>
        <c:axId val="90028447"/>
      </c:barChart>
      <c:catAx>
        <c:axId val="90018847"/>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ja-JP" altLang="en-US" sz="1200" b="1"/>
                  <a:t>実際の</a:t>
                </a:r>
                <a:r>
                  <a:rPr lang="en-US" altLang="ja-JP" sz="1200" b="1"/>
                  <a:t>HAGIBIS</a:t>
                </a:r>
                <a:r>
                  <a:rPr lang="ja-JP" altLang="en-US" sz="1200" b="1"/>
                  <a:t>を再現した</a:t>
                </a:r>
                <a:r>
                  <a:rPr lang="en-US" altLang="ja-JP" sz="1200" b="1"/>
                  <a:t>c000</a:t>
                </a:r>
                <a:r>
                  <a:rPr lang="ja-JP" altLang="en-US" sz="1200" b="1"/>
                  <a:t>からの距離（</a:t>
                </a:r>
                <a:r>
                  <a:rPr lang="en-US" altLang="ja-JP" sz="1200" b="1"/>
                  <a:t>km</a:t>
                </a:r>
                <a:r>
                  <a:rPr lang="ja-JP" altLang="en-US" sz="1200" b="1"/>
                  <a:t>）</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800" b="1" i="0" u="none" strike="noStrike" kern="1200" baseline="0">
                <a:solidFill>
                  <a:schemeClr val="tx1">
                    <a:lumMod val="65000"/>
                    <a:lumOff val="35000"/>
                  </a:schemeClr>
                </a:solidFill>
                <a:latin typeface="+mn-lt"/>
                <a:ea typeface="+mn-ea"/>
                <a:cs typeface="+mn-cs"/>
              </a:defRPr>
            </a:pPr>
            <a:endParaRPr lang="ja-JP"/>
          </a:p>
        </c:txPr>
        <c:crossAx val="90028447"/>
        <c:crosses val="autoZero"/>
        <c:auto val="1"/>
        <c:lblAlgn val="ctr"/>
        <c:lblOffset val="100"/>
        <c:noMultiLvlLbl val="0"/>
      </c:catAx>
      <c:valAx>
        <c:axId val="90028447"/>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altLang="ja-JP" sz="800"/>
                  <a:t>MRP</a:t>
                </a:r>
                <a:r>
                  <a:rPr lang="ja-JP" altLang="en-US" sz="800"/>
                  <a:t>積算値</a:t>
                </a: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ja-JP"/>
          </a:p>
        </c:txPr>
        <c:crossAx val="90018847"/>
        <c:crosses val="autoZero"/>
        <c:crossBetween val="between"/>
      </c:valAx>
      <c:spPr>
        <a:noFill/>
        <a:ln>
          <a:noFill/>
        </a:ln>
        <a:effectLst/>
      </c:spPr>
    </c:plotArea>
    <c:legend>
      <c:legendPos val="b"/>
      <c:layout>
        <c:manualLayout>
          <c:xMode val="edge"/>
          <c:yMode val="edge"/>
          <c:x val="0.30396924830459404"/>
          <c:y val="0.78815762757406549"/>
          <c:w val="0.52756605903222065"/>
          <c:h val="7.517696730810395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TRAMI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cat>
            <c:strRef>
              <c:f>'201824-TRAMI_kiki_max_sums'!$I$1:$I$41</c:f>
              <c:strCache>
                <c:ptCount val="41"/>
                <c:pt idx="0">
                  <c:v>w040</c:v>
                </c:pt>
                <c:pt idx="1">
                  <c:v>w038</c:v>
                </c:pt>
                <c:pt idx="2">
                  <c:v>w036</c:v>
                </c:pt>
                <c:pt idx="3">
                  <c:v>w034</c:v>
                </c:pt>
                <c:pt idx="4">
                  <c:v>w032</c:v>
                </c:pt>
                <c:pt idx="5">
                  <c:v>w030</c:v>
                </c:pt>
                <c:pt idx="6">
                  <c:v>w028</c:v>
                </c:pt>
                <c:pt idx="7">
                  <c:v>w026</c:v>
                </c:pt>
                <c:pt idx="8">
                  <c:v>w024</c:v>
                </c:pt>
                <c:pt idx="9">
                  <c:v>w022</c:v>
                </c:pt>
                <c:pt idx="10">
                  <c:v>w020</c:v>
                </c:pt>
                <c:pt idx="11">
                  <c:v>w018</c:v>
                </c:pt>
                <c:pt idx="12">
                  <c:v>w016</c:v>
                </c:pt>
                <c:pt idx="13">
                  <c:v>w014</c:v>
                </c:pt>
                <c:pt idx="14">
                  <c:v>w012</c:v>
                </c:pt>
                <c:pt idx="15">
                  <c:v>w010</c:v>
                </c:pt>
                <c:pt idx="16">
                  <c:v>w008</c:v>
                </c:pt>
                <c:pt idx="17">
                  <c:v>w006</c:v>
                </c:pt>
                <c:pt idx="18">
                  <c:v>w004</c:v>
                </c:pt>
                <c:pt idx="19">
                  <c:v>w002</c:v>
                </c:pt>
                <c:pt idx="20">
                  <c:v>c000</c:v>
                </c:pt>
                <c:pt idx="21">
                  <c:v>e002</c:v>
                </c:pt>
                <c:pt idx="22">
                  <c:v>e004</c:v>
                </c:pt>
                <c:pt idx="23">
                  <c:v>e006</c:v>
                </c:pt>
                <c:pt idx="24">
                  <c:v>e008</c:v>
                </c:pt>
                <c:pt idx="25">
                  <c:v>e010</c:v>
                </c:pt>
                <c:pt idx="26">
                  <c:v>e012</c:v>
                </c:pt>
                <c:pt idx="27">
                  <c:v>e014</c:v>
                </c:pt>
                <c:pt idx="28">
                  <c:v>e016</c:v>
                </c:pt>
                <c:pt idx="29">
                  <c:v>e018</c:v>
                </c:pt>
                <c:pt idx="30">
                  <c:v>e020</c:v>
                </c:pt>
                <c:pt idx="31">
                  <c:v>e022</c:v>
                </c:pt>
                <c:pt idx="32">
                  <c:v>e024</c:v>
                </c:pt>
                <c:pt idx="33">
                  <c:v>e026</c:v>
                </c:pt>
                <c:pt idx="34">
                  <c:v>e028</c:v>
                </c:pt>
                <c:pt idx="35">
                  <c:v>e030</c:v>
                </c:pt>
                <c:pt idx="36">
                  <c:v>e032</c:v>
                </c:pt>
                <c:pt idx="37">
                  <c:v>e034</c:v>
                </c:pt>
                <c:pt idx="38">
                  <c:v>e036</c:v>
                </c:pt>
                <c:pt idx="39">
                  <c:v>e038</c:v>
                </c:pt>
                <c:pt idx="40">
                  <c:v>e040</c:v>
                </c:pt>
              </c:strCache>
            </c:strRef>
          </c:cat>
          <c:val>
            <c:numRef>
              <c:f>'201824-TRAMI_kiki_max_sums'!$J$1:$J$41</c:f>
              <c:numCache>
                <c:formatCode>General</c:formatCode>
                <c:ptCount val="41"/>
                <c:pt idx="0">
                  <c:v>500607</c:v>
                </c:pt>
                <c:pt idx="1">
                  <c:v>499262</c:v>
                </c:pt>
                <c:pt idx="2">
                  <c:v>496012</c:v>
                </c:pt>
                <c:pt idx="3">
                  <c:v>502086</c:v>
                </c:pt>
                <c:pt idx="4">
                  <c:v>508977</c:v>
                </c:pt>
                <c:pt idx="5">
                  <c:v>521179</c:v>
                </c:pt>
                <c:pt idx="6">
                  <c:v>524842</c:v>
                </c:pt>
                <c:pt idx="7">
                  <c:v>535233</c:v>
                </c:pt>
                <c:pt idx="8">
                  <c:v>540711</c:v>
                </c:pt>
                <c:pt idx="9">
                  <c:v>549496</c:v>
                </c:pt>
                <c:pt idx="10">
                  <c:v>559008</c:v>
                </c:pt>
                <c:pt idx="11">
                  <c:v>575292</c:v>
                </c:pt>
                <c:pt idx="12">
                  <c:v>579683</c:v>
                </c:pt>
                <c:pt idx="13">
                  <c:v>582946</c:v>
                </c:pt>
                <c:pt idx="14">
                  <c:v>600665</c:v>
                </c:pt>
                <c:pt idx="15">
                  <c:v>608920</c:v>
                </c:pt>
                <c:pt idx="16">
                  <c:v>621236</c:v>
                </c:pt>
                <c:pt idx="17">
                  <c:v>632095</c:v>
                </c:pt>
                <c:pt idx="18">
                  <c:v>646504</c:v>
                </c:pt>
                <c:pt idx="19">
                  <c:v>654215</c:v>
                </c:pt>
                <c:pt idx="20">
                  <c:v>693372</c:v>
                </c:pt>
                <c:pt idx="21">
                  <c:v>680976</c:v>
                </c:pt>
                <c:pt idx="22">
                  <c:v>687409</c:v>
                </c:pt>
                <c:pt idx="23">
                  <c:v>699768</c:v>
                </c:pt>
                <c:pt idx="24">
                  <c:v>702294</c:v>
                </c:pt>
                <c:pt idx="25">
                  <c:v>714599</c:v>
                </c:pt>
                <c:pt idx="26">
                  <c:v>723341</c:v>
                </c:pt>
                <c:pt idx="27">
                  <c:v>727988</c:v>
                </c:pt>
                <c:pt idx="28">
                  <c:v>725186</c:v>
                </c:pt>
                <c:pt idx="29">
                  <c:v>735786</c:v>
                </c:pt>
                <c:pt idx="30">
                  <c:v>744221</c:v>
                </c:pt>
                <c:pt idx="31">
                  <c:v>728620</c:v>
                </c:pt>
                <c:pt idx="32">
                  <c:v>737456</c:v>
                </c:pt>
                <c:pt idx="33">
                  <c:v>740698</c:v>
                </c:pt>
                <c:pt idx="34">
                  <c:v>739534</c:v>
                </c:pt>
                <c:pt idx="35">
                  <c:v>741786</c:v>
                </c:pt>
                <c:pt idx="36">
                  <c:v>734758</c:v>
                </c:pt>
                <c:pt idx="37">
                  <c:v>721285</c:v>
                </c:pt>
                <c:pt idx="38">
                  <c:v>711376</c:v>
                </c:pt>
                <c:pt idx="39">
                  <c:v>694760</c:v>
                </c:pt>
                <c:pt idx="40">
                  <c:v>681283</c:v>
                </c:pt>
              </c:numCache>
            </c:numRef>
          </c:val>
          <c:extLst>
            <c:ext xmlns:c16="http://schemas.microsoft.com/office/drawing/2014/chart" uri="{C3380CC4-5D6E-409C-BE32-E72D297353CC}">
              <c16:uniqueId val="{00000000-3C8E-4D60-A0B8-33FE3AF33BDE}"/>
            </c:ext>
          </c:extLst>
        </c:ser>
        <c:dLbls>
          <c:showLegendKey val="0"/>
          <c:showVal val="0"/>
          <c:showCatName val="0"/>
          <c:showSerName val="0"/>
          <c:showPercent val="0"/>
          <c:showBubbleSize val="0"/>
        </c:dLbls>
        <c:gapWidth val="85"/>
        <c:overlap val="-27"/>
        <c:axId val="366690207"/>
        <c:axId val="366690687"/>
      </c:barChart>
      <c:catAx>
        <c:axId val="36669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6690687"/>
        <c:crosses val="autoZero"/>
        <c:auto val="1"/>
        <c:lblAlgn val="ctr"/>
        <c:lblOffset val="100"/>
        <c:noMultiLvlLbl val="0"/>
      </c:catAx>
      <c:valAx>
        <c:axId val="366690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6690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JEBI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cat>
            <c:strRef>
              <c:f>'[1]201821-JEBI-2_kiki_max_sums'!$A$38:$A$98</c:f>
              <c:strCache>
                <c:ptCount val="61"/>
                <c:pt idx="0">
                  <c:v>w050</c:v>
                </c:pt>
                <c:pt idx="1">
                  <c:v>w048</c:v>
                </c:pt>
                <c:pt idx="2">
                  <c:v>w046</c:v>
                </c:pt>
                <c:pt idx="3">
                  <c:v>w044</c:v>
                </c:pt>
                <c:pt idx="4">
                  <c:v>w042</c:v>
                </c:pt>
                <c:pt idx="5">
                  <c:v>w040</c:v>
                </c:pt>
                <c:pt idx="6">
                  <c:v>w038</c:v>
                </c:pt>
                <c:pt idx="7">
                  <c:v>w036</c:v>
                </c:pt>
                <c:pt idx="8">
                  <c:v>w034</c:v>
                </c:pt>
                <c:pt idx="9">
                  <c:v>w032</c:v>
                </c:pt>
                <c:pt idx="10">
                  <c:v>w030</c:v>
                </c:pt>
                <c:pt idx="11">
                  <c:v>w028</c:v>
                </c:pt>
                <c:pt idx="12">
                  <c:v>w026</c:v>
                </c:pt>
                <c:pt idx="13">
                  <c:v>w024</c:v>
                </c:pt>
                <c:pt idx="14">
                  <c:v>w022</c:v>
                </c:pt>
                <c:pt idx="15">
                  <c:v>w020</c:v>
                </c:pt>
                <c:pt idx="16">
                  <c:v>w018</c:v>
                </c:pt>
                <c:pt idx="17">
                  <c:v>w016</c:v>
                </c:pt>
                <c:pt idx="18">
                  <c:v>w014</c:v>
                </c:pt>
                <c:pt idx="19">
                  <c:v>w012</c:v>
                </c:pt>
                <c:pt idx="20">
                  <c:v>w010</c:v>
                </c:pt>
                <c:pt idx="21">
                  <c:v>w008</c:v>
                </c:pt>
                <c:pt idx="22">
                  <c:v>w006</c:v>
                </c:pt>
                <c:pt idx="23">
                  <c:v>w004</c:v>
                </c:pt>
                <c:pt idx="24">
                  <c:v>w002</c:v>
                </c:pt>
                <c:pt idx="25">
                  <c:v>c000</c:v>
                </c:pt>
                <c:pt idx="26">
                  <c:v>e002</c:v>
                </c:pt>
                <c:pt idx="27">
                  <c:v>e004</c:v>
                </c:pt>
                <c:pt idx="28">
                  <c:v>e006</c:v>
                </c:pt>
                <c:pt idx="29">
                  <c:v>e008</c:v>
                </c:pt>
                <c:pt idx="30">
                  <c:v>e010</c:v>
                </c:pt>
                <c:pt idx="31">
                  <c:v>e012</c:v>
                </c:pt>
                <c:pt idx="32">
                  <c:v>e014</c:v>
                </c:pt>
                <c:pt idx="33">
                  <c:v>e016</c:v>
                </c:pt>
                <c:pt idx="34">
                  <c:v>e018</c:v>
                </c:pt>
                <c:pt idx="35">
                  <c:v>e020</c:v>
                </c:pt>
                <c:pt idx="36">
                  <c:v>e022</c:v>
                </c:pt>
                <c:pt idx="37">
                  <c:v>e024</c:v>
                </c:pt>
                <c:pt idx="38">
                  <c:v>e026</c:v>
                </c:pt>
                <c:pt idx="39">
                  <c:v>e028</c:v>
                </c:pt>
                <c:pt idx="40">
                  <c:v>e030</c:v>
                </c:pt>
                <c:pt idx="41">
                  <c:v>e032</c:v>
                </c:pt>
                <c:pt idx="42">
                  <c:v>e034</c:v>
                </c:pt>
                <c:pt idx="43">
                  <c:v>e036</c:v>
                </c:pt>
                <c:pt idx="44">
                  <c:v>e038</c:v>
                </c:pt>
                <c:pt idx="45">
                  <c:v>e040</c:v>
                </c:pt>
                <c:pt idx="46">
                  <c:v>e042</c:v>
                </c:pt>
                <c:pt idx="47">
                  <c:v>e044</c:v>
                </c:pt>
                <c:pt idx="48">
                  <c:v>e046</c:v>
                </c:pt>
                <c:pt idx="49">
                  <c:v>e048</c:v>
                </c:pt>
                <c:pt idx="50">
                  <c:v>e050</c:v>
                </c:pt>
                <c:pt idx="51">
                  <c:v>e052</c:v>
                </c:pt>
                <c:pt idx="52">
                  <c:v>e054</c:v>
                </c:pt>
                <c:pt idx="53">
                  <c:v>e056</c:v>
                </c:pt>
                <c:pt idx="54">
                  <c:v>e058</c:v>
                </c:pt>
                <c:pt idx="55">
                  <c:v>e060</c:v>
                </c:pt>
                <c:pt idx="56">
                  <c:v>e062</c:v>
                </c:pt>
                <c:pt idx="57">
                  <c:v>e064</c:v>
                </c:pt>
                <c:pt idx="58">
                  <c:v>e066</c:v>
                </c:pt>
                <c:pt idx="59">
                  <c:v>e068</c:v>
                </c:pt>
                <c:pt idx="60">
                  <c:v>e070</c:v>
                </c:pt>
              </c:strCache>
            </c:strRef>
          </c:cat>
          <c:val>
            <c:numRef>
              <c:f>'[1]201821-JEBI-2_kiki_max_sums'!$B$38:$B$98</c:f>
              <c:numCache>
                <c:formatCode>General</c:formatCode>
                <c:ptCount val="61"/>
                <c:pt idx="0">
                  <c:v>416419</c:v>
                </c:pt>
                <c:pt idx="1">
                  <c:v>415071</c:v>
                </c:pt>
                <c:pt idx="2">
                  <c:v>415179</c:v>
                </c:pt>
                <c:pt idx="3">
                  <c:v>417095</c:v>
                </c:pt>
                <c:pt idx="4">
                  <c:v>419763</c:v>
                </c:pt>
                <c:pt idx="5">
                  <c:v>421842</c:v>
                </c:pt>
                <c:pt idx="6">
                  <c:v>422623</c:v>
                </c:pt>
                <c:pt idx="7">
                  <c:v>432676</c:v>
                </c:pt>
                <c:pt idx="8">
                  <c:v>439903</c:v>
                </c:pt>
                <c:pt idx="9">
                  <c:v>438499</c:v>
                </c:pt>
                <c:pt idx="10">
                  <c:v>439091</c:v>
                </c:pt>
                <c:pt idx="11">
                  <c:v>449534</c:v>
                </c:pt>
                <c:pt idx="12">
                  <c:v>453817</c:v>
                </c:pt>
                <c:pt idx="13">
                  <c:v>454356</c:v>
                </c:pt>
                <c:pt idx="14">
                  <c:v>454063</c:v>
                </c:pt>
                <c:pt idx="15">
                  <c:v>458046</c:v>
                </c:pt>
                <c:pt idx="16">
                  <c:v>455464</c:v>
                </c:pt>
                <c:pt idx="17">
                  <c:v>449059</c:v>
                </c:pt>
                <c:pt idx="18">
                  <c:v>448386</c:v>
                </c:pt>
                <c:pt idx="19">
                  <c:v>448867</c:v>
                </c:pt>
                <c:pt idx="20">
                  <c:v>454357</c:v>
                </c:pt>
                <c:pt idx="21">
                  <c:v>447660</c:v>
                </c:pt>
                <c:pt idx="22">
                  <c:v>454345</c:v>
                </c:pt>
                <c:pt idx="23">
                  <c:v>447374</c:v>
                </c:pt>
                <c:pt idx="24">
                  <c:v>448061</c:v>
                </c:pt>
                <c:pt idx="25">
                  <c:v>443703</c:v>
                </c:pt>
                <c:pt idx="26">
                  <c:v>448412</c:v>
                </c:pt>
                <c:pt idx="27">
                  <c:v>450222</c:v>
                </c:pt>
                <c:pt idx="28">
                  <c:v>459980</c:v>
                </c:pt>
                <c:pt idx="29">
                  <c:v>459878</c:v>
                </c:pt>
                <c:pt idx="30">
                  <c:v>464362</c:v>
                </c:pt>
                <c:pt idx="31">
                  <c:v>470196</c:v>
                </c:pt>
                <c:pt idx="32">
                  <c:v>468404</c:v>
                </c:pt>
                <c:pt idx="33">
                  <c:v>475861</c:v>
                </c:pt>
                <c:pt idx="34">
                  <c:v>483686</c:v>
                </c:pt>
                <c:pt idx="35">
                  <c:v>491321</c:v>
                </c:pt>
                <c:pt idx="36">
                  <c:v>503465</c:v>
                </c:pt>
                <c:pt idx="37">
                  <c:v>512498</c:v>
                </c:pt>
                <c:pt idx="38">
                  <c:v>530245</c:v>
                </c:pt>
                <c:pt idx="39">
                  <c:v>551093</c:v>
                </c:pt>
                <c:pt idx="40">
                  <c:v>555783</c:v>
                </c:pt>
                <c:pt idx="41">
                  <c:v>565026</c:v>
                </c:pt>
                <c:pt idx="42">
                  <c:v>588039</c:v>
                </c:pt>
                <c:pt idx="43">
                  <c:v>595446</c:v>
                </c:pt>
                <c:pt idx="44">
                  <c:v>587069</c:v>
                </c:pt>
                <c:pt idx="45">
                  <c:v>591661</c:v>
                </c:pt>
                <c:pt idx="46">
                  <c:v>591264</c:v>
                </c:pt>
                <c:pt idx="47">
                  <c:v>590594</c:v>
                </c:pt>
                <c:pt idx="48">
                  <c:v>578278</c:v>
                </c:pt>
                <c:pt idx="49">
                  <c:v>569365</c:v>
                </c:pt>
                <c:pt idx="50">
                  <c:v>553063</c:v>
                </c:pt>
                <c:pt idx="51">
                  <c:v>543453</c:v>
                </c:pt>
                <c:pt idx="52">
                  <c:v>533647</c:v>
                </c:pt>
                <c:pt idx="53">
                  <c:v>522765</c:v>
                </c:pt>
                <c:pt idx="54">
                  <c:v>519742</c:v>
                </c:pt>
                <c:pt idx="55">
                  <c:v>511727</c:v>
                </c:pt>
                <c:pt idx="56">
                  <c:v>507579</c:v>
                </c:pt>
                <c:pt idx="57">
                  <c:v>487767</c:v>
                </c:pt>
                <c:pt idx="58">
                  <c:v>487917</c:v>
                </c:pt>
                <c:pt idx="59">
                  <c:v>473666</c:v>
                </c:pt>
                <c:pt idx="60">
                  <c:v>466469</c:v>
                </c:pt>
              </c:numCache>
            </c:numRef>
          </c:val>
          <c:extLst>
            <c:ext xmlns:c16="http://schemas.microsoft.com/office/drawing/2014/chart" uri="{C3380CC4-5D6E-409C-BE32-E72D297353CC}">
              <c16:uniqueId val="{00000000-ADD7-4684-AA3D-2F900F37387D}"/>
            </c:ext>
          </c:extLst>
        </c:ser>
        <c:dLbls>
          <c:showLegendKey val="0"/>
          <c:showVal val="0"/>
          <c:showCatName val="0"/>
          <c:showSerName val="0"/>
          <c:showPercent val="0"/>
          <c:showBubbleSize val="0"/>
        </c:dLbls>
        <c:gapWidth val="85"/>
        <c:overlap val="-27"/>
        <c:axId val="1132481567"/>
        <c:axId val="1132482047"/>
      </c:barChart>
      <c:catAx>
        <c:axId val="113248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32482047"/>
        <c:crosses val="autoZero"/>
        <c:auto val="1"/>
        <c:lblAlgn val="ctr"/>
        <c:lblOffset val="100"/>
        <c:noMultiLvlLbl val="0"/>
      </c:catAx>
      <c:valAx>
        <c:axId val="1132482047"/>
        <c:scaling>
          <c:orientation val="minMax"/>
          <c:max val="8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32481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JONGDARI</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ltLang="en-US"/>
        </a:p>
      </c:txPr>
    </c:title>
    <c:autoTitleDeleted val="0"/>
    <c:plotArea>
      <c:layout/>
      <c:barChart>
        <c:barDir val="col"/>
        <c:grouping val="clustered"/>
        <c:varyColors val="0"/>
        <c:ser>
          <c:idx val="0"/>
          <c:order val="0"/>
          <c:spPr>
            <a:solidFill>
              <a:schemeClr val="accent1"/>
            </a:solidFill>
            <a:ln>
              <a:noFill/>
            </a:ln>
            <a:effectLst/>
          </c:spPr>
          <c:invertIfNegative val="0"/>
          <c:cat>
            <c:strRef>
              <c:f>'[1]201812-JONGDARI_kiki_max_sums'!$A$53:$A$117</c:f>
              <c:strCache>
                <c:ptCount val="65"/>
                <c:pt idx="0">
                  <c:v>s028</c:v>
                </c:pt>
                <c:pt idx="1">
                  <c:v>s026</c:v>
                </c:pt>
                <c:pt idx="2">
                  <c:v>s024</c:v>
                </c:pt>
                <c:pt idx="3">
                  <c:v>s022</c:v>
                </c:pt>
                <c:pt idx="4">
                  <c:v>s020</c:v>
                </c:pt>
                <c:pt idx="5">
                  <c:v>s018</c:v>
                </c:pt>
                <c:pt idx="6">
                  <c:v>s016</c:v>
                </c:pt>
                <c:pt idx="7">
                  <c:v>s014</c:v>
                </c:pt>
                <c:pt idx="8">
                  <c:v>s012</c:v>
                </c:pt>
                <c:pt idx="9">
                  <c:v>s010</c:v>
                </c:pt>
                <c:pt idx="10">
                  <c:v>s008</c:v>
                </c:pt>
                <c:pt idx="11">
                  <c:v>s006</c:v>
                </c:pt>
                <c:pt idx="12">
                  <c:v>s004</c:v>
                </c:pt>
                <c:pt idx="13">
                  <c:v>s002</c:v>
                </c:pt>
                <c:pt idx="14">
                  <c:v>c000</c:v>
                </c:pt>
                <c:pt idx="15">
                  <c:v>n002</c:v>
                </c:pt>
                <c:pt idx="16">
                  <c:v>n004</c:v>
                </c:pt>
                <c:pt idx="17">
                  <c:v>n006</c:v>
                </c:pt>
                <c:pt idx="18">
                  <c:v>n008</c:v>
                </c:pt>
                <c:pt idx="19">
                  <c:v>n010</c:v>
                </c:pt>
                <c:pt idx="20">
                  <c:v>n012</c:v>
                </c:pt>
                <c:pt idx="21">
                  <c:v>n014</c:v>
                </c:pt>
                <c:pt idx="22">
                  <c:v>n016</c:v>
                </c:pt>
                <c:pt idx="23">
                  <c:v>n018</c:v>
                </c:pt>
                <c:pt idx="24">
                  <c:v>n020</c:v>
                </c:pt>
                <c:pt idx="25">
                  <c:v>n022</c:v>
                </c:pt>
                <c:pt idx="26">
                  <c:v>n024</c:v>
                </c:pt>
                <c:pt idx="27">
                  <c:v>n026</c:v>
                </c:pt>
                <c:pt idx="28">
                  <c:v>n028</c:v>
                </c:pt>
                <c:pt idx="29">
                  <c:v>n030</c:v>
                </c:pt>
                <c:pt idx="30">
                  <c:v>n032</c:v>
                </c:pt>
                <c:pt idx="31">
                  <c:v>n034</c:v>
                </c:pt>
                <c:pt idx="32">
                  <c:v>n036</c:v>
                </c:pt>
                <c:pt idx="33">
                  <c:v>n038</c:v>
                </c:pt>
                <c:pt idx="34">
                  <c:v>n040</c:v>
                </c:pt>
                <c:pt idx="35">
                  <c:v>n042</c:v>
                </c:pt>
                <c:pt idx="36">
                  <c:v>n044</c:v>
                </c:pt>
                <c:pt idx="37">
                  <c:v>n046</c:v>
                </c:pt>
                <c:pt idx="38">
                  <c:v>n048</c:v>
                </c:pt>
                <c:pt idx="39">
                  <c:v>n050</c:v>
                </c:pt>
                <c:pt idx="40">
                  <c:v>n052</c:v>
                </c:pt>
                <c:pt idx="41">
                  <c:v>n054</c:v>
                </c:pt>
                <c:pt idx="42">
                  <c:v>n056</c:v>
                </c:pt>
                <c:pt idx="43">
                  <c:v>n058</c:v>
                </c:pt>
                <c:pt idx="44">
                  <c:v>n060</c:v>
                </c:pt>
                <c:pt idx="45">
                  <c:v>n062</c:v>
                </c:pt>
                <c:pt idx="46">
                  <c:v>n064</c:v>
                </c:pt>
                <c:pt idx="47">
                  <c:v>n066</c:v>
                </c:pt>
                <c:pt idx="48">
                  <c:v>n068</c:v>
                </c:pt>
                <c:pt idx="49">
                  <c:v>n070</c:v>
                </c:pt>
                <c:pt idx="50">
                  <c:v>n072</c:v>
                </c:pt>
                <c:pt idx="51">
                  <c:v>n074</c:v>
                </c:pt>
                <c:pt idx="52">
                  <c:v>n076</c:v>
                </c:pt>
                <c:pt idx="53">
                  <c:v>n078</c:v>
                </c:pt>
                <c:pt idx="54">
                  <c:v>n080</c:v>
                </c:pt>
                <c:pt idx="55">
                  <c:v>n082</c:v>
                </c:pt>
                <c:pt idx="56">
                  <c:v>n084</c:v>
                </c:pt>
                <c:pt idx="57">
                  <c:v>n086</c:v>
                </c:pt>
                <c:pt idx="58">
                  <c:v>n088</c:v>
                </c:pt>
                <c:pt idx="59">
                  <c:v>n090</c:v>
                </c:pt>
                <c:pt idx="60">
                  <c:v>n092</c:v>
                </c:pt>
                <c:pt idx="61">
                  <c:v>n094</c:v>
                </c:pt>
                <c:pt idx="62">
                  <c:v>n096</c:v>
                </c:pt>
                <c:pt idx="63">
                  <c:v>n098</c:v>
                </c:pt>
                <c:pt idx="64">
                  <c:v>n100</c:v>
                </c:pt>
              </c:strCache>
            </c:strRef>
          </c:cat>
          <c:val>
            <c:numRef>
              <c:f>'[1]201812-JONGDARI_kiki_max_sums'!$B$53:$B$117</c:f>
              <c:numCache>
                <c:formatCode>General</c:formatCode>
                <c:ptCount val="65"/>
                <c:pt idx="0">
                  <c:v>428678</c:v>
                </c:pt>
                <c:pt idx="1">
                  <c:v>431953</c:v>
                </c:pt>
                <c:pt idx="2">
                  <c:v>431869</c:v>
                </c:pt>
                <c:pt idx="3">
                  <c:v>433760</c:v>
                </c:pt>
                <c:pt idx="4">
                  <c:v>440577</c:v>
                </c:pt>
                <c:pt idx="5">
                  <c:v>440391</c:v>
                </c:pt>
                <c:pt idx="6">
                  <c:v>445115</c:v>
                </c:pt>
                <c:pt idx="7">
                  <c:v>447818</c:v>
                </c:pt>
                <c:pt idx="8">
                  <c:v>447047</c:v>
                </c:pt>
                <c:pt idx="9">
                  <c:v>449872</c:v>
                </c:pt>
                <c:pt idx="10">
                  <c:v>453713</c:v>
                </c:pt>
                <c:pt idx="11">
                  <c:v>462234</c:v>
                </c:pt>
                <c:pt idx="12">
                  <c:v>452583</c:v>
                </c:pt>
                <c:pt idx="13">
                  <c:v>449225</c:v>
                </c:pt>
                <c:pt idx="14">
                  <c:v>452449</c:v>
                </c:pt>
                <c:pt idx="15">
                  <c:v>467399</c:v>
                </c:pt>
                <c:pt idx="16">
                  <c:v>464624</c:v>
                </c:pt>
                <c:pt idx="17">
                  <c:v>489252</c:v>
                </c:pt>
                <c:pt idx="18">
                  <c:v>493397</c:v>
                </c:pt>
                <c:pt idx="19">
                  <c:v>481944</c:v>
                </c:pt>
                <c:pt idx="20">
                  <c:v>492306</c:v>
                </c:pt>
                <c:pt idx="21">
                  <c:v>509969</c:v>
                </c:pt>
                <c:pt idx="22">
                  <c:v>498344</c:v>
                </c:pt>
                <c:pt idx="23">
                  <c:v>490141</c:v>
                </c:pt>
                <c:pt idx="24">
                  <c:v>482648</c:v>
                </c:pt>
                <c:pt idx="25">
                  <c:v>480969</c:v>
                </c:pt>
                <c:pt idx="26">
                  <c:v>494945</c:v>
                </c:pt>
                <c:pt idx="27">
                  <c:v>501877</c:v>
                </c:pt>
                <c:pt idx="28">
                  <c:v>501973</c:v>
                </c:pt>
                <c:pt idx="29">
                  <c:v>505773</c:v>
                </c:pt>
                <c:pt idx="30">
                  <c:v>505579</c:v>
                </c:pt>
                <c:pt idx="31">
                  <c:v>507279</c:v>
                </c:pt>
                <c:pt idx="32">
                  <c:v>509243</c:v>
                </c:pt>
                <c:pt idx="33">
                  <c:v>510599</c:v>
                </c:pt>
                <c:pt idx="34">
                  <c:v>509538</c:v>
                </c:pt>
                <c:pt idx="35">
                  <c:v>515216</c:v>
                </c:pt>
                <c:pt idx="36">
                  <c:v>517967</c:v>
                </c:pt>
                <c:pt idx="37">
                  <c:v>512603</c:v>
                </c:pt>
                <c:pt idx="38">
                  <c:v>499818</c:v>
                </c:pt>
                <c:pt idx="39">
                  <c:v>501726</c:v>
                </c:pt>
                <c:pt idx="40">
                  <c:v>491640</c:v>
                </c:pt>
                <c:pt idx="41">
                  <c:v>494097</c:v>
                </c:pt>
                <c:pt idx="42">
                  <c:v>498493</c:v>
                </c:pt>
                <c:pt idx="43">
                  <c:v>501197</c:v>
                </c:pt>
                <c:pt idx="44">
                  <c:v>499457</c:v>
                </c:pt>
                <c:pt idx="45">
                  <c:v>503495</c:v>
                </c:pt>
                <c:pt idx="46">
                  <c:v>503539</c:v>
                </c:pt>
                <c:pt idx="47">
                  <c:v>497572</c:v>
                </c:pt>
                <c:pt idx="48">
                  <c:v>496269</c:v>
                </c:pt>
                <c:pt idx="49">
                  <c:v>492995</c:v>
                </c:pt>
                <c:pt idx="50">
                  <c:v>490221</c:v>
                </c:pt>
                <c:pt idx="51">
                  <c:v>489147</c:v>
                </c:pt>
                <c:pt idx="52">
                  <c:v>482068</c:v>
                </c:pt>
                <c:pt idx="53">
                  <c:v>473261</c:v>
                </c:pt>
                <c:pt idx="54">
                  <c:v>473923</c:v>
                </c:pt>
                <c:pt idx="55">
                  <c:v>469612</c:v>
                </c:pt>
                <c:pt idx="56">
                  <c:v>454620</c:v>
                </c:pt>
                <c:pt idx="57">
                  <c:v>449057</c:v>
                </c:pt>
                <c:pt idx="58">
                  <c:v>442697</c:v>
                </c:pt>
                <c:pt idx="59">
                  <c:v>444336</c:v>
                </c:pt>
                <c:pt idx="60">
                  <c:v>439641</c:v>
                </c:pt>
                <c:pt idx="61">
                  <c:v>441431</c:v>
                </c:pt>
                <c:pt idx="62">
                  <c:v>440527</c:v>
                </c:pt>
                <c:pt idx="63">
                  <c:v>441804</c:v>
                </c:pt>
                <c:pt idx="64">
                  <c:v>439841</c:v>
                </c:pt>
              </c:numCache>
            </c:numRef>
          </c:val>
          <c:extLst>
            <c:ext xmlns:c16="http://schemas.microsoft.com/office/drawing/2014/chart" uri="{C3380CC4-5D6E-409C-BE32-E72D297353CC}">
              <c16:uniqueId val="{00000000-8571-44F4-9507-9B9F1C929501}"/>
            </c:ext>
          </c:extLst>
        </c:ser>
        <c:dLbls>
          <c:showLegendKey val="0"/>
          <c:showVal val="0"/>
          <c:showCatName val="0"/>
          <c:showSerName val="0"/>
          <c:showPercent val="0"/>
          <c:showBubbleSize val="0"/>
        </c:dLbls>
        <c:gapWidth val="85"/>
        <c:overlap val="-27"/>
        <c:axId val="672808271"/>
        <c:axId val="672805391"/>
      </c:barChart>
      <c:catAx>
        <c:axId val="672808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72805391"/>
        <c:crosses val="autoZero"/>
        <c:auto val="1"/>
        <c:lblAlgn val="ctr"/>
        <c:lblOffset val="100"/>
        <c:noMultiLvlLbl val="0"/>
      </c:catAx>
      <c:valAx>
        <c:axId val="672805391"/>
        <c:scaling>
          <c:orientation val="minMax"/>
          <c:max val="8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728082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9T20:22:21.784"/>
    </inkml:context>
    <inkml:brush xml:id="br0">
      <inkml:brushProperty name="width" value="0.035" units="cm"/>
      <inkml:brushProperty name="height" value="0.035" units="cm"/>
    </inkml:brush>
  </inkml:definitions>
  <inkml:trace contextRef="#ctx0" brushRef="#br0">59 11 2039 0 0,'-12'9'167'0'0,"10"-6"-160"0"0,0-1-1 0 0,-1 0 0 0 0,1 0 0 0 0,-1 0 1 0 0,0 0-1 0 0,1-1 0 0 0,-1 1 0 0 0,0-1 1 0 0,0 1-1 0 0,0-1 0 0 0,0 0 0 0 0,-4 1 0 0 0,7-2-5 0 0,-1-1 0 0 0,1 1 0 0 0,-1 0 0 0 0,1 0 0 0 0,0 0 0 0 0,-1-1 0 0 0,1 1 0 0 0,0 0 0 0 0,-1 0 0 0 0,1-1 0 0 0,0 1 0 0 0,-1 0 0 0 0,1-1 0 0 0,0 1 0 0 0,-1 0 0 0 0,1-1 0 0 0,0 1 0 0 0,0-1-1 0 0,0 1 1 0 0,0 0 0 0 0,-1-1 0 0 0,1 1 0 0 0,0-1 0 0 0,0 1 0 0 0,0 0 0 0 0,0-1 0 0 0,0 1 0 0 0,0-1 0 0 0,0 1 0 0 0,0-1 0 0 0,0 0 0 0 0,0-19 44 0 0,1 14-57 0 0,-1 3 12 0 0,0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455D8-60F5-4A4A-8C68-3D79A9AAF02C}" type="datetimeFigureOut">
              <a:rPr kumimoji="1" lang="ja-JP" altLang="en-US" smtClean="0"/>
              <a:t>2025/2/4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14F5-B772-4BF7-8BCC-9F0857F8CE1C}" type="slidenum">
              <a:rPr kumimoji="1" lang="ja-JP" altLang="en-US" smtClean="0"/>
              <a:t>‹#›</a:t>
            </a:fld>
            <a:endParaRPr kumimoji="1" lang="ja-JP" altLang="en-US"/>
          </a:p>
        </p:txBody>
      </p:sp>
    </p:spTree>
    <p:extLst>
      <p:ext uri="{BB962C8B-B14F-4D97-AF65-F5344CB8AC3E}">
        <p14:creationId xmlns:p14="http://schemas.microsoft.com/office/powerpoint/2010/main" val="19943714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台風経路アンサンブルシミュレーションと仮想土砂キキクル計算を用いた経路別・地域別の土砂災害危険度というテーマで発表させていただきます。</a:t>
            </a:r>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1</a:t>
            </a:fld>
            <a:endParaRPr kumimoji="1" lang="ja-JP" altLang="en-US"/>
          </a:p>
        </p:txBody>
      </p:sp>
    </p:spTree>
    <p:extLst>
      <p:ext uri="{BB962C8B-B14F-4D97-AF65-F5344CB8AC3E}">
        <p14:creationId xmlns:p14="http://schemas.microsoft.com/office/powerpoint/2010/main" val="410584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13C1F-6392-34A8-1CC5-8DE939CC61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11AD7D0-93BD-7036-300C-84EB2E4CCB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00DD378-92B3-DD7D-EA05-FDEC5D99D656}"/>
              </a:ext>
            </a:extLst>
          </p:cNvPr>
          <p:cNvSpPr>
            <a:spLocks noGrp="1"/>
          </p:cNvSpPr>
          <p:nvPr>
            <p:ph type="body" idx="1"/>
          </p:nvPr>
        </p:nvSpPr>
        <p:spPr/>
        <p:txBody>
          <a:bodyPr/>
          <a:lstStyle/>
          <a:p>
            <a:r>
              <a:rPr kumimoji="1" lang="ja-JP" altLang="en-US" dirty="0"/>
              <a:t>結果②全国についての最悪経路に移ります。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A8E52D4-3103-E6EC-1129-514EAFE3CD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5C14F5-B772-4BF7-8BCC-9F0857F8CE1C}"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01659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FE8C9-C6A5-9909-90F2-096837AA18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18995B-26C3-4166-B786-44DFE3C44DF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D1C3A8-C40A-2CF7-13EB-1A27FF4984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本研究では、期間内最大危険度（</a:t>
            </a:r>
            <a:r>
              <a:rPr kumimoji="1" lang="en-US" altLang="ja-JP" dirty="0"/>
              <a:t>MRP</a:t>
            </a:r>
            <a:r>
              <a:rPr kumimoji="1" lang="ja-JP" altLang="en-US" dirty="0"/>
              <a:t>）を最悪経路の判断基準としています。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期間内最大危険度とは、名前の通りシミュレーション開始から終了まで、最も仮想土砂キキクルが高い時間の、危険度分布になります。</a:t>
            </a:r>
            <a:endParaRPr kumimoji="1" lang="en-US" altLang="ja-JP" dirty="0"/>
          </a:p>
          <a:p>
            <a:endParaRPr kumimoji="1" lang="en-US" altLang="ja-JP" dirty="0"/>
          </a:p>
          <a:p>
            <a:r>
              <a:rPr kumimoji="1" lang="ja-JP" altLang="en-US" dirty="0"/>
              <a:t>まず初めに、</a:t>
            </a:r>
            <a:r>
              <a:rPr kumimoji="1" lang="en-US" altLang="ja-JP" dirty="0"/>
              <a:t>HAGIBIS</a:t>
            </a:r>
            <a:r>
              <a:rPr kumimoji="1" lang="ja-JP" altLang="en-US" dirty="0"/>
              <a:t>を対象とした際の</a:t>
            </a:r>
            <a:r>
              <a:rPr kumimoji="1" lang="en-US" altLang="ja-JP" dirty="0"/>
              <a:t>MRP</a:t>
            </a:r>
            <a:r>
              <a:rPr kumimoji="1" lang="ja-JP" altLang="en-US" dirty="0"/>
              <a:t>分布図を示します。</a:t>
            </a:r>
            <a:endParaRPr kumimoji="1" lang="en-US" altLang="ja-JP" dirty="0"/>
          </a:p>
          <a:p>
            <a:r>
              <a:rPr kumimoji="1" lang="ja-JP" altLang="en-US" dirty="0"/>
              <a:t>＊＊＊</a:t>
            </a:r>
            <a:endParaRPr kumimoji="1" lang="en-US" altLang="ja-JP" dirty="0"/>
          </a:p>
          <a:p>
            <a:endParaRPr kumimoji="1" lang="en-US" altLang="ja-JP" dirty="0"/>
          </a:p>
          <a:p>
            <a:r>
              <a:rPr kumimoji="1" lang="ja-JP" altLang="en-US" dirty="0"/>
              <a:t>に示しているのが実際の</a:t>
            </a:r>
            <a:r>
              <a:rPr kumimoji="1" lang="en-US" altLang="ja-JP" dirty="0"/>
              <a:t>HAGIBIS</a:t>
            </a:r>
            <a:r>
              <a:rPr kumimoji="1" lang="ja-JP" altLang="en-US" dirty="0"/>
              <a:t>を再現した</a:t>
            </a:r>
            <a:r>
              <a:rPr kumimoji="1" lang="en-US" altLang="ja-JP" dirty="0"/>
              <a:t>c000</a:t>
            </a:r>
            <a:r>
              <a:rPr kumimoji="1" lang="ja-JP" altLang="en-US" dirty="0"/>
              <a:t>コースの</a:t>
            </a:r>
            <a:r>
              <a:rPr kumimoji="1" lang="en-US" altLang="ja-JP" dirty="0"/>
              <a:t>MRP</a:t>
            </a:r>
            <a:r>
              <a:rPr kumimoji="1" lang="ja-JP" altLang="en-US" dirty="0"/>
              <a:t>分布になります。</a:t>
            </a:r>
            <a:endParaRPr kumimoji="1" lang="en-US" altLang="ja-JP" dirty="0"/>
          </a:p>
          <a:p>
            <a:r>
              <a:rPr kumimoji="1" lang="ja-JP" altLang="en-US" dirty="0"/>
              <a:t>本研究では、各グリッドの危険度を積算し、各経路の危険度に点数を付けました。</a:t>
            </a:r>
            <a:endParaRPr kumimoji="1" lang="en-US" altLang="ja-JP" dirty="0"/>
          </a:p>
          <a:p>
            <a:endParaRPr kumimoji="1" lang="en-US" altLang="ja-JP" dirty="0"/>
          </a:p>
          <a:p>
            <a:r>
              <a:rPr kumimoji="1" lang="ja-JP" altLang="en-US" dirty="0"/>
              <a:t>点数の換算は、こちらの表の通りで気象庁が発信する警報レベル、仮想土砂キキクルの値が高いほど点数は高くなり、危険な経路になります。</a:t>
            </a:r>
            <a:endParaRPr kumimoji="1" lang="en-US" altLang="ja-JP" dirty="0"/>
          </a:p>
          <a:p>
            <a:r>
              <a:rPr kumimoji="1" lang="ja-JP" altLang="en-US" dirty="0"/>
              <a:t>＊＊＊</a:t>
            </a:r>
            <a:endParaRPr kumimoji="1" lang="en-US" altLang="ja-JP" dirty="0"/>
          </a:p>
          <a:p>
            <a:r>
              <a:rPr kumimoji="1" lang="ja-JP" altLang="en-US" dirty="0"/>
              <a:t>全ての経路での点数を比較し、日本にとって最悪となるコースを決定しました。</a:t>
            </a:r>
            <a:endParaRPr kumimoji="1" lang="en-US" altLang="ja-JP" dirty="0"/>
          </a:p>
          <a:p>
            <a:r>
              <a:rPr kumimoji="1" lang="ja-JP" altLang="en-US" dirty="0"/>
              <a:t>＊＊＊</a:t>
            </a:r>
            <a:endParaRPr kumimoji="1" lang="en-US" altLang="ja-JP" dirty="0"/>
          </a:p>
          <a:p>
            <a:r>
              <a:rPr kumimoji="1" lang="ja-JP" altLang="en-US" dirty="0"/>
              <a:t>日本にとっての最悪コースを、図右下に示しています。経路を見ると、愛知県に上陸後、日本アルプスの山岳地形の上を進み、関東山地を通り、日本列島を北東方向に縦断していくコースでした。　コントロールランを比較すると、約</a:t>
            </a:r>
            <a:r>
              <a:rPr kumimoji="1" lang="en-US" altLang="ja-JP" dirty="0"/>
              <a:t>6.98%</a:t>
            </a:r>
            <a:r>
              <a:rPr kumimoji="1" lang="ja-JP" altLang="en-US" dirty="0"/>
              <a:t>高い点数になります。</a:t>
            </a:r>
            <a:endParaRPr kumimoji="1" lang="en-US" altLang="ja-JP" dirty="0"/>
          </a:p>
          <a:p>
            <a:endParaRPr kumimoji="1" lang="en-US" altLang="ja-JP" dirty="0"/>
          </a:p>
          <a:p>
            <a:r>
              <a:rPr kumimoji="1" lang="ja-JP" altLang="en-US" dirty="0"/>
              <a:t>また、左のグラフは、横軸、</a:t>
            </a:r>
            <a:r>
              <a:rPr kumimoji="1" lang="en-US" altLang="ja-JP" dirty="0"/>
              <a:t>c000</a:t>
            </a:r>
            <a:r>
              <a:rPr kumimoji="1" lang="ja-JP" altLang="en-US" dirty="0"/>
              <a:t>からの距離、縦軸、各経路の</a:t>
            </a:r>
            <a:r>
              <a:rPr kumimoji="1" lang="en-US" altLang="ja-JP" dirty="0"/>
              <a:t>MRP</a:t>
            </a:r>
            <a:r>
              <a:rPr kumimoji="1" lang="ja-JP" altLang="en-US" dirty="0"/>
              <a:t>積算点を示しています。こちらのグラフから、日本全国にとっての最悪コースは</a:t>
            </a:r>
            <a:endParaRPr kumimoji="1" lang="en-US" altLang="ja-JP" dirty="0"/>
          </a:p>
          <a:p>
            <a:r>
              <a:rPr kumimoji="1" lang="ja-JP" altLang="en-US" dirty="0"/>
              <a:t>＊＊＊</a:t>
            </a:r>
            <a:endParaRPr kumimoji="1" lang="en-US" altLang="ja-JP" dirty="0"/>
          </a:p>
          <a:p>
            <a:r>
              <a:rPr kumimoji="1" lang="ja-JP" altLang="en-US" dirty="0"/>
              <a:t>実際の</a:t>
            </a:r>
            <a:r>
              <a:rPr kumimoji="1" lang="en-US" altLang="ja-JP" dirty="0"/>
              <a:t>HAGIBIS</a:t>
            </a:r>
            <a:r>
              <a:rPr kumimoji="1" lang="ja-JP" altLang="en-US" dirty="0"/>
              <a:t>を再現した</a:t>
            </a:r>
            <a:r>
              <a:rPr kumimoji="1" lang="en-US" altLang="ja-JP" dirty="0"/>
              <a:t>c000</a:t>
            </a:r>
            <a:r>
              <a:rPr kumimoji="1" lang="ja-JP" altLang="en-US" dirty="0"/>
              <a:t>から西に、およそ</a:t>
            </a:r>
            <a:r>
              <a:rPr kumimoji="1" lang="en-US" altLang="ja-JP" dirty="0"/>
              <a:t>100km</a:t>
            </a:r>
            <a:r>
              <a:rPr kumimoji="1" lang="ja-JP" altLang="en-US" dirty="0"/>
              <a:t>離れた経路とだと分かり、＊＊＊＊実際の</a:t>
            </a:r>
            <a:r>
              <a:rPr kumimoji="1" lang="en-US" altLang="ja-JP" dirty="0"/>
              <a:t>HAGIBIS</a:t>
            </a:r>
            <a:r>
              <a:rPr kumimoji="1" lang="ja-JP" altLang="en-US" dirty="0"/>
              <a:t>は最悪コースではなく、それ以上の土砂災害の発生が予測されます。</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88DFE50-9AF3-EA1C-B2C2-056CF56F75B1}"/>
              </a:ext>
            </a:extLst>
          </p:cNvPr>
          <p:cNvSpPr>
            <a:spLocks noGrp="1"/>
          </p:cNvSpPr>
          <p:nvPr>
            <p:ph type="sldNum" sz="quarter" idx="5"/>
          </p:nvPr>
        </p:nvSpPr>
        <p:spPr/>
        <p:txBody>
          <a:bodyPr/>
          <a:lstStyle/>
          <a:p>
            <a:fld id="{515C14F5-B772-4BF7-8BCC-9F0857F8CE1C}" type="slidenum">
              <a:rPr kumimoji="1" lang="ja-JP" altLang="en-US" smtClean="0"/>
              <a:t>11</a:t>
            </a:fld>
            <a:endParaRPr kumimoji="1" lang="ja-JP" altLang="en-US"/>
          </a:p>
        </p:txBody>
      </p:sp>
    </p:spTree>
    <p:extLst>
      <p:ext uri="{BB962C8B-B14F-4D97-AF65-F5344CB8AC3E}">
        <p14:creationId xmlns:p14="http://schemas.microsoft.com/office/powerpoint/2010/main" val="2387100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例えば、実際の</a:t>
            </a:r>
            <a:r>
              <a:rPr kumimoji="1" lang="en-US" altLang="ja-JP" dirty="0"/>
              <a:t>HAGIBIS</a:t>
            </a:r>
            <a:r>
              <a:rPr kumimoji="1" lang="ja-JP" altLang="en-US" dirty="0"/>
              <a:t>を再現したコース、九州を直撃したコース、近畿地方を直撃したコース、それから日本に上陸せずに東を通過していった台風の</a:t>
            </a:r>
            <a:r>
              <a:rPr kumimoji="1" lang="en-US" altLang="ja-JP" dirty="0"/>
              <a:t>MRP</a:t>
            </a:r>
            <a:r>
              <a:rPr kumimoji="1" lang="ja-JP" altLang="en-US" dirty="0"/>
              <a:t>分布、点数はこちらになります。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12</a:t>
            </a:fld>
            <a:endParaRPr kumimoji="1" lang="ja-JP" altLang="en-US"/>
          </a:p>
        </p:txBody>
      </p:sp>
    </p:spTree>
    <p:extLst>
      <p:ext uri="{BB962C8B-B14F-4D97-AF65-F5344CB8AC3E}">
        <p14:creationId xmlns:p14="http://schemas.microsoft.com/office/powerpoint/2010/main" val="3883319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こちらに、</a:t>
            </a:r>
            <a:r>
              <a:rPr kumimoji="1" lang="en-US" altLang="ja-JP" dirty="0"/>
              <a:t>TRAMI</a:t>
            </a:r>
            <a:r>
              <a:rPr kumimoji="1" lang="ja-JP" altLang="en-US" dirty="0"/>
              <a:t>、</a:t>
            </a:r>
            <a:r>
              <a:rPr kumimoji="1" lang="en-US" altLang="ja-JP" dirty="0"/>
              <a:t>JEBI</a:t>
            </a:r>
            <a:r>
              <a:rPr kumimoji="1" lang="ja-JP" altLang="en-US" dirty="0"/>
              <a:t>、</a:t>
            </a:r>
            <a:r>
              <a:rPr kumimoji="1" lang="en-US" altLang="ja-JP" dirty="0"/>
              <a:t>JONGDARI</a:t>
            </a:r>
            <a:r>
              <a:rPr kumimoji="1" lang="ja-JP" altLang="en-US" dirty="0"/>
              <a:t>の</a:t>
            </a:r>
            <a:r>
              <a:rPr kumimoji="1" lang="en-US" altLang="ja-JP" dirty="0"/>
              <a:t>3</a:t>
            </a:r>
            <a:r>
              <a:rPr kumimoji="1" lang="ja-JP" altLang="en-US" dirty="0"/>
              <a:t>事例の最悪経路、</a:t>
            </a:r>
            <a:r>
              <a:rPr kumimoji="1" lang="en-US" altLang="ja-JP" dirty="0"/>
              <a:t>MRP</a:t>
            </a:r>
            <a:r>
              <a:rPr kumimoji="1" lang="ja-JP" altLang="en-US" dirty="0"/>
              <a:t>分布図を示しています。</a:t>
            </a:r>
            <a:endParaRPr kumimoji="1" lang="en-US" altLang="ja-JP" dirty="0"/>
          </a:p>
          <a:p>
            <a:endParaRPr kumimoji="1" lang="en-US" altLang="ja-JP" dirty="0"/>
          </a:p>
          <a:p>
            <a:r>
              <a:rPr kumimoji="1" lang="ja-JP" altLang="en-US" dirty="0"/>
              <a:t>赤で示した経路が、実際の</a:t>
            </a:r>
            <a:r>
              <a:rPr kumimoji="1" lang="en-US" altLang="ja-JP" dirty="0"/>
              <a:t>TRAMI</a:t>
            </a:r>
            <a:r>
              <a:rPr kumimoji="1" lang="ja-JP" altLang="en-US" dirty="0"/>
              <a:t>を再現した経路で、青で示した経路が最悪経路になります。</a:t>
            </a:r>
            <a:endParaRPr kumimoji="1" lang="en-US" altLang="ja-JP" dirty="0"/>
          </a:p>
          <a:p>
            <a:endParaRPr kumimoji="1" lang="en-US" altLang="ja-JP" dirty="0"/>
          </a:p>
          <a:p>
            <a:r>
              <a:rPr kumimoji="1" lang="ja-JP" altLang="en-US" dirty="0"/>
              <a:t>どの台風も、</a:t>
            </a:r>
            <a:r>
              <a:rPr kumimoji="1" lang="en-US" altLang="ja-JP" dirty="0"/>
              <a:t>HAGIBIS</a:t>
            </a:r>
            <a:r>
              <a:rPr kumimoji="1" lang="ja-JP" altLang="en-US" dirty="0"/>
              <a:t>の点数には届きませんが、特に左上、</a:t>
            </a:r>
            <a:r>
              <a:rPr kumimoji="1" lang="en-US" altLang="ja-JP" dirty="0"/>
              <a:t>TRAMI</a:t>
            </a:r>
            <a:r>
              <a:rPr kumimoji="1" lang="ja-JP" altLang="en-US" dirty="0"/>
              <a:t>は、西は九州から、北は青森県まで、土砂災害の危険性が予測されており、</a:t>
            </a:r>
            <a:r>
              <a:rPr kumimoji="1" lang="en-US" altLang="ja-JP" dirty="0"/>
              <a:t>HAGIBIS,TRAMI</a:t>
            </a:r>
            <a:r>
              <a:rPr kumimoji="1" lang="ja-JP" altLang="en-US" dirty="0"/>
              <a:t>は、＊＊＊偏西風の影響を強く受け、日本列島を北東方向に縦断したことで土砂災害の危険が広範囲に及んだと考えられます。</a:t>
            </a:r>
            <a:endParaRPr kumimoji="1" lang="en-US" altLang="ja-JP" dirty="0"/>
          </a:p>
          <a:p>
            <a:endParaRPr kumimoji="1" lang="en-US" altLang="ja-JP" dirty="0"/>
          </a:p>
          <a:p>
            <a:r>
              <a:rPr kumimoji="1" lang="ja-JP" altLang="en-US" dirty="0"/>
              <a:t>次に、</a:t>
            </a:r>
            <a:r>
              <a:rPr kumimoji="1" lang="en-US" altLang="ja-JP" dirty="0"/>
              <a:t>HAGIBIS</a:t>
            </a:r>
            <a:r>
              <a:rPr kumimoji="1" lang="ja-JP" altLang="en-US" dirty="0"/>
              <a:t>を含めた</a:t>
            </a:r>
            <a:r>
              <a:rPr kumimoji="1" lang="en-US" altLang="ja-JP" dirty="0"/>
              <a:t>4</a:t>
            </a:r>
            <a:r>
              <a:rPr kumimoji="1" lang="ja-JP" altLang="en-US" dirty="0"/>
              <a:t>台風で、最悪経路を比較してみます。＊＊＊＊それぞれの台風で危険度分布は全く違ったのに対して、最悪経路にはいくつか共通点がみられました。</a:t>
            </a:r>
            <a:endParaRPr kumimoji="1" lang="en-US" altLang="ja-JP" dirty="0"/>
          </a:p>
          <a:p>
            <a:r>
              <a:rPr kumimoji="1" lang="ja-JP" altLang="en-US" dirty="0"/>
              <a:t>まずはどの台風も関東山地を通過しているという点、それから、迷走台風となった</a:t>
            </a:r>
            <a:r>
              <a:rPr kumimoji="1" lang="en-US" altLang="ja-JP" dirty="0"/>
              <a:t>JONDARI</a:t>
            </a:r>
            <a:r>
              <a:rPr kumimoji="1" lang="ja-JP" altLang="en-US" dirty="0"/>
              <a:t>を除いて、東海地方に上陸後、山岳地形の東側を通過していくコースとなる点です。</a:t>
            </a:r>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13</a:t>
            </a:fld>
            <a:endParaRPr kumimoji="1" lang="ja-JP" altLang="en-US"/>
          </a:p>
        </p:txBody>
      </p:sp>
    </p:spTree>
    <p:extLst>
      <p:ext uri="{BB962C8B-B14F-4D97-AF65-F5344CB8AC3E}">
        <p14:creationId xmlns:p14="http://schemas.microsoft.com/office/powerpoint/2010/main" val="399814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2A9EF-F2CD-582F-2747-49D5902C3E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34CC6C-5031-9B92-7F4D-5F81A94D53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DC89DB-7FDE-2B00-6F2B-E628465A7A28}"/>
              </a:ext>
            </a:extLst>
          </p:cNvPr>
          <p:cNvSpPr>
            <a:spLocks noGrp="1"/>
          </p:cNvSpPr>
          <p:nvPr>
            <p:ph type="body" idx="1"/>
          </p:nvPr>
        </p:nvSpPr>
        <p:spPr/>
        <p:txBody>
          <a:bodyPr/>
          <a:lstStyle/>
          <a:p>
            <a:r>
              <a:rPr kumimoji="1" lang="ja-JP" altLang="en-US" dirty="0"/>
              <a:t>ここからは、都道府県別の最悪経路の結果についてです。</a:t>
            </a:r>
          </a:p>
        </p:txBody>
      </p:sp>
      <p:sp>
        <p:nvSpPr>
          <p:cNvPr id="4" name="スライド番号プレースホルダー 3">
            <a:extLst>
              <a:ext uri="{FF2B5EF4-FFF2-40B4-BE49-F238E27FC236}">
                <a16:creationId xmlns:a16="http://schemas.microsoft.com/office/drawing/2014/main" id="{3A324867-DA7C-0A74-7168-2B8C7D44EDDB}"/>
              </a:ext>
            </a:extLst>
          </p:cNvPr>
          <p:cNvSpPr>
            <a:spLocks noGrp="1"/>
          </p:cNvSpPr>
          <p:nvPr>
            <p:ph type="sldNum" sz="quarter" idx="5"/>
          </p:nvPr>
        </p:nvSpPr>
        <p:spPr/>
        <p:txBody>
          <a:bodyPr/>
          <a:lstStyle/>
          <a:p>
            <a:fld id="{515C14F5-B772-4BF7-8BCC-9F0857F8CE1C}" type="slidenum">
              <a:rPr kumimoji="1" lang="ja-JP" altLang="en-US" smtClean="0"/>
              <a:t>14</a:t>
            </a:fld>
            <a:endParaRPr kumimoji="1" lang="ja-JP" altLang="en-US"/>
          </a:p>
        </p:txBody>
      </p:sp>
    </p:spTree>
    <p:extLst>
      <p:ext uri="{BB962C8B-B14F-4D97-AF65-F5344CB8AC3E}">
        <p14:creationId xmlns:p14="http://schemas.microsoft.com/office/powerpoint/2010/main" val="1866065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88541-11BA-89D1-DD6B-FFD6EA2A493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5B4769-DE52-AEEE-D44C-53C5132AC7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3B8BBF-6260-5F51-B173-99800295E977}"/>
              </a:ext>
            </a:extLst>
          </p:cNvPr>
          <p:cNvSpPr>
            <a:spLocks noGrp="1"/>
          </p:cNvSpPr>
          <p:nvPr>
            <p:ph type="body" idx="1"/>
          </p:nvPr>
        </p:nvSpPr>
        <p:spPr/>
        <p:txBody>
          <a:bodyPr/>
          <a:lstStyle/>
          <a:p>
            <a:r>
              <a:rPr kumimoji="1" lang="ja-JP" altLang="en-US" dirty="0"/>
              <a:t>本研究では、一例として神奈川県にとっての最悪経路について紹介します。</a:t>
            </a:r>
            <a:endParaRPr kumimoji="1" lang="en-US" altLang="ja-JP" dirty="0"/>
          </a:p>
          <a:p>
            <a:r>
              <a:rPr kumimoji="1" lang="ja-JP" altLang="en-US" dirty="0"/>
              <a:t>こちらの図には、神奈川県にとっての最悪経路と期間内最大危険度（</a:t>
            </a:r>
            <a:r>
              <a:rPr kumimoji="1" lang="en-US" altLang="ja-JP" dirty="0"/>
              <a:t>MRP</a:t>
            </a:r>
            <a:r>
              <a:rPr kumimoji="1" lang="ja-JP" altLang="en-US" dirty="0"/>
              <a:t>）分布を示しています。</a:t>
            </a:r>
            <a:endParaRPr kumimoji="1" lang="en-US" altLang="ja-JP" dirty="0"/>
          </a:p>
          <a:p>
            <a:r>
              <a:rPr kumimoji="1" lang="ja-JP" altLang="en-US" dirty="0"/>
              <a:t>比較対象として、横浜市に直撃した経路を赤で、神奈川県にとっての最悪経路を青で示しています。</a:t>
            </a:r>
            <a:endParaRPr kumimoji="1" lang="en-US" altLang="ja-JP" dirty="0"/>
          </a:p>
          <a:p>
            <a:r>
              <a:rPr kumimoji="1" lang="ja-JP" altLang="en-US" dirty="0"/>
              <a:t>最悪経路は、相模湾を通過後、北東に進むコースで、県内殆どの全域で、土砂災害警戒情報（紫）以上の危険度となることがわかりました。</a:t>
            </a:r>
            <a:endParaRPr kumimoji="1" lang="en-US" altLang="ja-JP" dirty="0"/>
          </a:p>
          <a:p>
            <a:endParaRPr kumimoji="1" lang="en-US" altLang="ja-JP" dirty="0"/>
          </a:p>
          <a:p>
            <a:r>
              <a:rPr kumimoji="1" lang="ja-JP" altLang="en-US" dirty="0"/>
              <a:t>＊＊＊</a:t>
            </a:r>
            <a:endParaRPr kumimoji="1" lang="en-US" altLang="ja-JP" dirty="0"/>
          </a:p>
          <a:p>
            <a:r>
              <a:rPr kumimoji="1" lang="ja-JP" altLang="en-US" dirty="0"/>
              <a:t>こちらのグラフは、全経路で、県内全域の</a:t>
            </a:r>
            <a:r>
              <a:rPr kumimoji="1" lang="en-US" altLang="ja-JP" dirty="0"/>
              <a:t>MRP</a:t>
            </a:r>
            <a:r>
              <a:rPr kumimoji="1" lang="ja-JP" altLang="en-US" dirty="0"/>
              <a:t>を平均した値を経路別にし召した図になります。</a:t>
            </a:r>
            <a:endParaRPr kumimoji="1" lang="en-US" altLang="ja-JP" dirty="0"/>
          </a:p>
          <a:p>
            <a:r>
              <a:rPr kumimoji="1" lang="ja-JP" altLang="en-US" dirty="0"/>
              <a:t>赤で示しているのが、横浜市に直撃した経路で、横軸は値横浜市直撃経路からの距離、縦軸に経路別の県内</a:t>
            </a:r>
            <a:r>
              <a:rPr kumimoji="1" lang="en-US" altLang="ja-JP" dirty="0"/>
              <a:t>MRP</a:t>
            </a:r>
            <a:r>
              <a:rPr kumimoji="1" lang="ja-JP" altLang="en-US" dirty="0"/>
              <a:t>平均値を示しています。</a:t>
            </a:r>
            <a:endParaRPr kumimoji="1" lang="en-US" altLang="ja-JP" dirty="0"/>
          </a:p>
          <a:p>
            <a:r>
              <a:rPr kumimoji="1" lang="ja-JP" altLang="en-US" dirty="0"/>
              <a:t>図の通り、横浜市を直撃する経路よりも西側の経路で土砂災害危険度は高くなるという結果になりました。</a:t>
            </a:r>
            <a:endParaRPr kumimoji="1" lang="en-US" altLang="ja-JP" dirty="0"/>
          </a:p>
        </p:txBody>
      </p:sp>
      <p:sp>
        <p:nvSpPr>
          <p:cNvPr id="4" name="スライド番号プレースホルダー 3">
            <a:extLst>
              <a:ext uri="{FF2B5EF4-FFF2-40B4-BE49-F238E27FC236}">
                <a16:creationId xmlns:a16="http://schemas.microsoft.com/office/drawing/2014/main" id="{87D093FD-E155-8B0A-475A-C9BA1D4FD6B7}"/>
              </a:ext>
            </a:extLst>
          </p:cNvPr>
          <p:cNvSpPr>
            <a:spLocks noGrp="1"/>
          </p:cNvSpPr>
          <p:nvPr>
            <p:ph type="sldNum" sz="quarter" idx="5"/>
          </p:nvPr>
        </p:nvSpPr>
        <p:spPr/>
        <p:txBody>
          <a:bodyPr/>
          <a:lstStyle/>
          <a:p>
            <a:fld id="{515C14F5-B772-4BF7-8BCC-9F0857F8CE1C}" type="slidenum">
              <a:rPr kumimoji="1" lang="ja-JP" altLang="en-US" smtClean="0"/>
              <a:t>15</a:t>
            </a:fld>
            <a:endParaRPr kumimoji="1" lang="ja-JP" altLang="en-US"/>
          </a:p>
        </p:txBody>
      </p:sp>
    </p:spTree>
    <p:extLst>
      <p:ext uri="{BB962C8B-B14F-4D97-AF65-F5344CB8AC3E}">
        <p14:creationId xmlns:p14="http://schemas.microsoft.com/office/powerpoint/2010/main" val="291458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26FBF-C3F6-8D5C-E2E2-A65AD750E2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CDEF8D-D878-41F3-FA72-8A9B72659F8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139CF4-DC5E-3638-589E-ABA4C8AF0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神奈川県にとっての、最悪経路について、</a:t>
            </a:r>
            <a:r>
              <a:rPr kumimoji="1" lang="en-US" altLang="ja-JP" dirty="0"/>
              <a:t>HAGIBIS</a:t>
            </a:r>
            <a:r>
              <a:rPr kumimoji="1" lang="ja-JP" altLang="en-US" dirty="0"/>
              <a:t>のほか、</a:t>
            </a:r>
            <a:r>
              <a:rPr kumimoji="1" lang="en-US" altLang="ja-JP" dirty="0"/>
              <a:t>TRAMI</a:t>
            </a:r>
            <a:r>
              <a:rPr kumimoji="1" lang="ja-JP" altLang="en-US" dirty="0"/>
              <a:t>、</a:t>
            </a:r>
            <a:r>
              <a:rPr kumimoji="1" lang="en-US" altLang="ja-JP" dirty="0"/>
              <a:t>JEBI</a:t>
            </a:r>
            <a:r>
              <a:rPr kumimoji="1" lang="ja-JP" altLang="en-US" dirty="0"/>
              <a:t>、</a:t>
            </a:r>
            <a:r>
              <a:rPr kumimoji="1" lang="en-US" altLang="ja-JP" dirty="0"/>
              <a:t>JONGDARI</a:t>
            </a:r>
            <a:r>
              <a:rPr kumimoji="1" lang="ja-JP" altLang="en-US" dirty="0"/>
              <a:t>で比較を行いました。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神奈川県周辺の緯度でみると最悪経路にばらつきがあるように見えますが、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接近前の台風は、＊＊＊どの台風事例においても相模湾周辺を通過していることがわかります。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場合、神奈川県の平野部には海側から大量に水蒸気を含んだ風が吹き、もともと地形性降雨の影響を受けやすい県内西部の山岳地形だけではなく、県内平野部でも危険度が高り、県内全体の危険度を高め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ことが考えられます。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a:extLst>
              <a:ext uri="{FF2B5EF4-FFF2-40B4-BE49-F238E27FC236}">
                <a16:creationId xmlns:a16="http://schemas.microsoft.com/office/drawing/2014/main" id="{44995092-1DE7-F93F-1E6B-BAB0F32757E1}"/>
              </a:ext>
            </a:extLst>
          </p:cNvPr>
          <p:cNvSpPr>
            <a:spLocks noGrp="1"/>
          </p:cNvSpPr>
          <p:nvPr>
            <p:ph type="sldNum" sz="quarter" idx="5"/>
          </p:nvPr>
        </p:nvSpPr>
        <p:spPr/>
        <p:txBody>
          <a:bodyPr/>
          <a:lstStyle/>
          <a:p>
            <a:fld id="{515C14F5-B772-4BF7-8BCC-9F0857F8CE1C}" type="slidenum">
              <a:rPr kumimoji="1" lang="ja-JP" altLang="en-US" smtClean="0"/>
              <a:t>16</a:t>
            </a:fld>
            <a:endParaRPr kumimoji="1" lang="ja-JP" altLang="en-US"/>
          </a:p>
        </p:txBody>
      </p:sp>
    </p:spTree>
    <p:extLst>
      <p:ext uri="{BB962C8B-B14F-4D97-AF65-F5344CB8AC3E}">
        <p14:creationId xmlns:p14="http://schemas.microsoft.com/office/powerpoint/2010/main" val="768162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4101-BF7C-9EA4-9145-255C509294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C37102-D072-B2FF-E44C-89E0AF7B11B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4DDBFB7-3EE0-0CF8-AF0D-8CFF91FF64DD}"/>
              </a:ext>
            </a:extLst>
          </p:cNvPr>
          <p:cNvSpPr>
            <a:spLocks noGrp="1"/>
          </p:cNvSpPr>
          <p:nvPr>
            <p:ph type="body" idx="1"/>
          </p:nvPr>
        </p:nvSpPr>
        <p:spPr/>
        <p:txBody>
          <a:bodyPr/>
          <a:lstStyle/>
          <a:p>
            <a:r>
              <a:rPr kumimoji="1" lang="ja-JP" altLang="en-US" dirty="0"/>
              <a:t>次に、県内の西側で危険度が高くなった、宮崎県についての結果を示します。</a:t>
            </a:r>
            <a:endParaRPr kumimoji="1" lang="en-US" altLang="ja-JP" dirty="0"/>
          </a:p>
          <a:p>
            <a:endParaRPr kumimoji="1" lang="en-US" altLang="ja-JP" dirty="0"/>
          </a:p>
          <a:p>
            <a:r>
              <a:rPr kumimoji="1" lang="ja-JP" altLang="en-US" dirty="0"/>
              <a:t>こちらの図には、宮崎県にとっての最悪経路と期間内最大危険度（</a:t>
            </a:r>
            <a:r>
              <a:rPr kumimoji="1" lang="en-US" altLang="ja-JP" dirty="0"/>
              <a:t>MRP</a:t>
            </a:r>
            <a:r>
              <a:rPr kumimoji="1" lang="ja-JP" altLang="en-US" dirty="0"/>
              <a:t>）分布を示しています。</a:t>
            </a:r>
            <a:endParaRPr kumimoji="1" lang="en-US" altLang="ja-JP" dirty="0"/>
          </a:p>
          <a:p>
            <a:r>
              <a:rPr kumimoji="1" lang="ja-JP" altLang="en-US" dirty="0"/>
              <a:t>比較対象として、宮崎市に直撃した経路を赤で、宮崎県にとっての最悪経路を緑で示しています。</a:t>
            </a:r>
            <a:endParaRPr kumimoji="1" lang="en-US" altLang="ja-JP" dirty="0"/>
          </a:p>
          <a:p>
            <a:r>
              <a:rPr kumimoji="1" lang="ja-JP" altLang="en-US" dirty="0"/>
              <a:t>＊＊＊</a:t>
            </a:r>
            <a:endParaRPr kumimoji="1" lang="en-US" altLang="ja-JP" dirty="0"/>
          </a:p>
          <a:p>
            <a:r>
              <a:rPr kumimoji="1" lang="ja-JP" altLang="en-US" dirty="0"/>
              <a:t>県内の山岳地形では特別警報、土砂災害警戒情報レベル、また、平野部でも警報レベルとなっており県全体の危険度が高い結果となりました。</a:t>
            </a:r>
            <a:endParaRPr kumimoji="1" lang="en-US" altLang="ja-JP" dirty="0"/>
          </a:p>
          <a:p>
            <a:endParaRPr kumimoji="1" lang="en-US" altLang="ja-JP" dirty="0"/>
          </a:p>
          <a:p>
            <a:r>
              <a:rPr kumimoji="1" lang="ja-JP" altLang="en-US" dirty="0"/>
              <a:t>＊＊＊</a:t>
            </a:r>
            <a:endParaRPr kumimoji="1" lang="en-US" altLang="ja-JP" dirty="0"/>
          </a:p>
          <a:p>
            <a:r>
              <a:rPr kumimoji="1" lang="ja-JP" altLang="en-US" dirty="0"/>
              <a:t>また、こちらのグラフの通り宮崎県は県内の西側を通過する経路で土砂災害危険度が高いことがわかります。</a:t>
            </a:r>
            <a:endParaRPr kumimoji="1" lang="en-US" altLang="ja-JP" dirty="0"/>
          </a:p>
          <a:p>
            <a:endParaRPr kumimoji="1" lang="en-US" altLang="ja-JP" dirty="0"/>
          </a:p>
          <a:p>
            <a:r>
              <a:rPr kumimoji="1" lang="ja-JP" altLang="en-US" dirty="0"/>
              <a:t>＊＊＊</a:t>
            </a:r>
            <a:endParaRPr kumimoji="1" lang="en-US" altLang="ja-JP" dirty="0"/>
          </a:p>
          <a:p>
            <a:r>
              <a:rPr kumimoji="1" lang="ja-JP" altLang="en-US" dirty="0"/>
              <a:t>他の台風事例の場合、宮崎県にとっての最悪経路を比較しました。どの台風も、接近前は鹿児島県周辺、宮崎県の南西方向に位置しています。</a:t>
            </a:r>
            <a:endParaRPr kumimoji="1" lang="en-US" altLang="ja-JP" dirty="0"/>
          </a:p>
          <a:p>
            <a:r>
              <a:rPr kumimoji="1" lang="ja-JP" altLang="en-US" dirty="0"/>
              <a:t>宮崎県西部は九州山地の山々があり、海側からの風が風上側の地域に地形性降雨をもたらしたことで、危険度が高くなったと考えられます。</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B0FD63A-9641-17BE-9ABE-836C8238076C}"/>
              </a:ext>
            </a:extLst>
          </p:cNvPr>
          <p:cNvSpPr>
            <a:spLocks noGrp="1"/>
          </p:cNvSpPr>
          <p:nvPr>
            <p:ph type="sldNum" sz="quarter" idx="5"/>
          </p:nvPr>
        </p:nvSpPr>
        <p:spPr/>
        <p:txBody>
          <a:bodyPr/>
          <a:lstStyle/>
          <a:p>
            <a:fld id="{515C14F5-B772-4BF7-8BCC-9F0857F8CE1C}" type="slidenum">
              <a:rPr kumimoji="1" lang="ja-JP" altLang="en-US" smtClean="0"/>
              <a:t>17</a:t>
            </a:fld>
            <a:endParaRPr kumimoji="1" lang="ja-JP" altLang="en-US"/>
          </a:p>
        </p:txBody>
      </p:sp>
    </p:spTree>
    <p:extLst>
      <p:ext uri="{BB962C8B-B14F-4D97-AF65-F5344CB8AC3E}">
        <p14:creationId xmlns:p14="http://schemas.microsoft.com/office/powerpoint/2010/main" val="188451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8602-F3A0-88D4-10F4-B312710F9E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A3F8FD-090E-11A9-39B8-73B5417BA2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199C98D-DDD3-CD22-294F-B92B064129DC}"/>
              </a:ext>
            </a:extLst>
          </p:cNvPr>
          <p:cNvSpPr>
            <a:spLocks noGrp="1"/>
          </p:cNvSpPr>
          <p:nvPr>
            <p:ph type="body" idx="1"/>
          </p:nvPr>
        </p:nvSpPr>
        <p:spPr/>
        <p:txBody>
          <a:bodyPr/>
          <a:lstStyle/>
          <a:p>
            <a:r>
              <a:rPr kumimoji="1" lang="ja-JP" altLang="en-US" dirty="0"/>
              <a:t>本研究の解析結果は、筆保研究室ホームページ、台風経路アンサンブルシミュレーションハザードマップに、掲載しました。</a:t>
            </a:r>
          </a:p>
        </p:txBody>
      </p:sp>
      <p:sp>
        <p:nvSpPr>
          <p:cNvPr id="4" name="スライド番号プレースホルダー 3">
            <a:extLst>
              <a:ext uri="{FF2B5EF4-FFF2-40B4-BE49-F238E27FC236}">
                <a16:creationId xmlns:a16="http://schemas.microsoft.com/office/drawing/2014/main" id="{FBE9652D-BE23-21D5-18A3-B16720BC90D3}"/>
              </a:ext>
            </a:extLst>
          </p:cNvPr>
          <p:cNvSpPr>
            <a:spLocks noGrp="1"/>
          </p:cNvSpPr>
          <p:nvPr>
            <p:ph type="sldNum" sz="quarter" idx="5"/>
          </p:nvPr>
        </p:nvSpPr>
        <p:spPr/>
        <p:txBody>
          <a:bodyPr/>
          <a:lstStyle/>
          <a:p>
            <a:fld id="{515C14F5-B772-4BF7-8BCC-9F0857F8CE1C}" type="slidenum">
              <a:rPr kumimoji="1" lang="ja-JP" altLang="en-US" smtClean="0"/>
              <a:t>19</a:t>
            </a:fld>
            <a:endParaRPr kumimoji="1" lang="ja-JP" altLang="en-US"/>
          </a:p>
        </p:txBody>
      </p:sp>
    </p:spTree>
    <p:extLst>
      <p:ext uri="{BB962C8B-B14F-4D97-AF65-F5344CB8AC3E}">
        <p14:creationId xmlns:p14="http://schemas.microsoft.com/office/powerpoint/2010/main" val="3183703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全国台風ハザードマップと進んでいただきますと</a:t>
            </a:r>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20</a:t>
            </a:fld>
            <a:endParaRPr kumimoji="1" lang="ja-JP" altLang="en-US"/>
          </a:p>
        </p:txBody>
      </p:sp>
    </p:spTree>
    <p:extLst>
      <p:ext uri="{BB962C8B-B14F-4D97-AF65-F5344CB8AC3E}">
        <p14:creationId xmlns:p14="http://schemas.microsoft.com/office/powerpoint/2010/main" val="302871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近年、気候変動に伴う災害リスクの増大、風水害により、保険金支払額の増加がみられ、令和元年、東日本台風は、記録史上最多となる</a:t>
            </a:r>
            <a:r>
              <a:rPr kumimoji="1" lang="en-US" altLang="ja-JP" dirty="0"/>
              <a:t>962</a:t>
            </a:r>
            <a:r>
              <a:rPr kumimoji="1" lang="ja-JP" altLang="en-US" dirty="0"/>
              <a:t>件の土砂災害をもたらしました。</a:t>
            </a:r>
            <a:endParaRPr kumimoji="1" lang="en-US" altLang="ja-JP" dirty="0"/>
          </a:p>
          <a:p>
            <a:r>
              <a:rPr kumimoji="1" lang="ja-JP" altLang="en-US" dirty="0"/>
              <a:t>こうしたことから、台風による大きな被害をまだ経験していない地域について、もし、強い勢力を維持した台風が接近・上陸した場合、土砂災害の危険度はどのようになるのかについてを明らかにしていく必要があります。</a:t>
            </a:r>
            <a:endParaRPr kumimoji="1" lang="en-US" altLang="ja-JP" dirty="0"/>
          </a:p>
          <a:p>
            <a:endParaRPr kumimoji="1" lang="en-US" altLang="ja-JP" dirty="0"/>
          </a:p>
          <a:p>
            <a:r>
              <a:rPr kumimoji="1" lang="en-US" altLang="ja-JP" dirty="0"/>
              <a:t>***</a:t>
            </a:r>
          </a:p>
          <a:p>
            <a:r>
              <a:rPr kumimoji="1" lang="ja-JP" altLang="en-US" dirty="0"/>
              <a:t>そこで本研究では、台風による土砂災害が発生しやすい経路を算出し、台風事例別、台風経路別の土砂災害ハザードマップの開発を目的として解析を行いました。</a:t>
            </a:r>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a:t>
            </a:fld>
            <a:endParaRPr kumimoji="1" lang="ja-JP" altLang="en-US"/>
          </a:p>
        </p:txBody>
      </p:sp>
    </p:spTree>
    <p:extLst>
      <p:ext uri="{BB962C8B-B14F-4D97-AF65-F5344CB8AC3E}">
        <p14:creationId xmlns:p14="http://schemas.microsoft.com/office/powerpoint/2010/main" val="2369913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まとめになります。</a:t>
            </a:r>
            <a:endParaRPr kumimoji="1" lang="en-US" altLang="ja-JP" dirty="0"/>
          </a:p>
          <a:p>
            <a:r>
              <a:rPr kumimoji="1" lang="ja-JP" altLang="en-US" dirty="0"/>
              <a:t>本研究では、台風による土砂災害被害が発生しやすい経路を地域別に算出し、台風経路別の結果をハザードマップに掲載するころを目的に解析を行いました。</a:t>
            </a:r>
            <a:endParaRPr kumimoji="1" lang="en-US" altLang="ja-JP" dirty="0"/>
          </a:p>
          <a:p>
            <a:endParaRPr kumimoji="1" lang="en-US" altLang="ja-JP" dirty="0"/>
          </a:p>
          <a:p>
            <a:r>
              <a:rPr kumimoji="1" lang="ja-JP" altLang="en-US" dirty="0"/>
              <a:t>仮想土砂キキクルは、気象庁の発信する土砂キキクルと非常に似た分布を示し、本研究ではそれらのデータを用いて日本全国、各都道府県にとっての最悪経路を決定しました。</a:t>
            </a:r>
            <a:endParaRPr kumimoji="1" lang="en-US" altLang="ja-JP" dirty="0"/>
          </a:p>
          <a:p>
            <a:endParaRPr kumimoji="1" lang="en-US" altLang="ja-JP" dirty="0"/>
          </a:p>
          <a:p>
            <a:endParaRPr kumimoji="1" lang="en-US" altLang="ja-JP" dirty="0"/>
          </a:p>
          <a:p>
            <a:r>
              <a:rPr kumimoji="1" lang="ja-JP" altLang="en-US" dirty="0"/>
              <a:t>また、本研究の解析結果を筆保研究室</a:t>
            </a:r>
            <a:r>
              <a:rPr kumimoji="1" lang="en-US" altLang="ja-JP" dirty="0"/>
              <a:t>HP</a:t>
            </a:r>
            <a:r>
              <a:rPr kumimoji="1" lang="ja-JP" altLang="en-US" dirty="0"/>
              <a:t>、台風ハザードマップに公開しました。</a:t>
            </a:r>
            <a:endParaRPr kumimoji="1" lang="en-US" altLang="ja-JP" dirty="0"/>
          </a:p>
          <a:p>
            <a:endParaRPr kumimoji="1" lang="en-US" altLang="ja-JP" dirty="0"/>
          </a:p>
          <a:p>
            <a:r>
              <a:rPr kumimoji="1" lang="ja-JP" altLang="en-US" dirty="0"/>
              <a:t>以上で発表を終わります。ありがとうございました。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21</a:t>
            </a:fld>
            <a:endParaRPr kumimoji="1" lang="ja-JP" altLang="en-US"/>
          </a:p>
        </p:txBody>
      </p:sp>
    </p:spTree>
    <p:extLst>
      <p:ext uri="{BB962C8B-B14F-4D97-AF65-F5344CB8AC3E}">
        <p14:creationId xmlns:p14="http://schemas.microsoft.com/office/powerpoint/2010/main" val="3900516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22</a:t>
            </a:fld>
            <a:endParaRPr kumimoji="1" lang="ja-JP" altLang="en-US"/>
          </a:p>
        </p:txBody>
      </p:sp>
    </p:spTree>
    <p:extLst>
      <p:ext uri="{BB962C8B-B14F-4D97-AF65-F5344CB8AC3E}">
        <p14:creationId xmlns:p14="http://schemas.microsoft.com/office/powerpoint/2010/main" val="308290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23</a:t>
            </a:fld>
            <a:endParaRPr kumimoji="1" lang="ja-JP" altLang="en-US"/>
          </a:p>
        </p:txBody>
      </p:sp>
    </p:spTree>
    <p:extLst>
      <p:ext uri="{BB962C8B-B14F-4D97-AF65-F5344CB8AC3E}">
        <p14:creationId xmlns:p14="http://schemas.microsoft.com/office/powerpoint/2010/main" val="301819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24</a:t>
            </a:fld>
            <a:endParaRPr kumimoji="1" lang="ja-JP" altLang="en-US"/>
          </a:p>
        </p:txBody>
      </p:sp>
    </p:spTree>
    <p:extLst>
      <p:ext uri="{BB962C8B-B14F-4D97-AF65-F5344CB8AC3E}">
        <p14:creationId xmlns:p14="http://schemas.microsoft.com/office/powerpoint/2010/main" val="256823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手法は、こちらの流れで説明させていただきます。</a:t>
            </a:r>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3</a:t>
            </a:fld>
            <a:endParaRPr kumimoji="1" lang="ja-JP" altLang="en-US"/>
          </a:p>
        </p:txBody>
      </p:sp>
    </p:spTree>
    <p:extLst>
      <p:ext uri="{BB962C8B-B14F-4D97-AF65-F5344CB8AC3E}">
        <p14:creationId xmlns:p14="http://schemas.microsoft.com/office/powerpoint/2010/main" val="863040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まずは、台風経路アンサンブルシミュレーションについて説明させていただきます。</a:t>
            </a:r>
            <a:endParaRPr kumimoji="1" lang="en-US" altLang="ja-JP" dirty="0"/>
          </a:p>
          <a:p>
            <a:endParaRPr kumimoji="1" lang="en-US" altLang="ja-JP" dirty="0"/>
          </a:p>
          <a:p>
            <a:r>
              <a:rPr kumimoji="1" lang="ja-JP" altLang="en-US" dirty="0"/>
              <a:t>本研究では、気象モデルを用いて、多数の仮想台風を生成することで、各地域にとって土砂災害の危険性が高い経路を算出しました。</a:t>
            </a:r>
            <a:endParaRPr kumimoji="1" lang="en-US" altLang="ja-JP" dirty="0"/>
          </a:p>
          <a:p>
            <a:endParaRPr kumimoji="1" lang="en-US" altLang="ja-JP" dirty="0"/>
          </a:p>
          <a:p>
            <a:r>
              <a:rPr kumimoji="1" lang="ja-JP" altLang="en-US" dirty="0"/>
              <a:t>こちらの説明図の通り、地形データを大気場に対して東西方向にずらしています。実際に、</a:t>
            </a:r>
            <a:r>
              <a:rPr kumimoji="1" lang="en-US" altLang="ja-JP" dirty="0"/>
              <a:t>HAGIBIS</a:t>
            </a:r>
            <a:r>
              <a:rPr kumimoji="1" lang="ja-JP" altLang="en-US" dirty="0"/>
              <a:t>について台風経路アンサンブルシミュレーションを行った経路図をお見せします。</a:t>
            </a:r>
            <a:endParaRPr kumimoji="1" lang="en-US" altLang="ja-JP" dirty="0"/>
          </a:p>
          <a:p>
            <a:r>
              <a:rPr kumimoji="1" lang="ja-JP" altLang="en-US" dirty="0"/>
              <a:t>＊＊＊</a:t>
            </a:r>
            <a:endParaRPr kumimoji="1" lang="en-US" altLang="ja-JP" dirty="0"/>
          </a:p>
          <a:p>
            <a:r>
              <a:rPr kumimoji="1" lang="ja-JP" altLang="en-US" dirty="0"/>
              <a:t>まず、こちらが、実際の</a:t>
            </a:r>
            <a:r>
              <a:rPr kumimoji="1" lang="en-US" altLang="ja-JP" dirty="0"/>
              <a:t>HAGIBIS</a:t>
            </a:r>
            <a:r>
              <a:rPr kumimoji="1" lang="ja-JP" altLang="en-US" dirty="0"/>
              <a:t>を再現した台風経路、</a:t>
            </a:r>
            <a:r>
              <a:rPr kumimoji="1" lang="en-US" altLang="ja-JP" dirty="0"/>
              <a:t>c000</a:t>
            </a:r>
            <a:r>
              <a:rPr kumimoji="1" lang="ja-JP" altLang="en-US" dirty="0"/>
              <a:t>、コントロールランになります。</a:t>
            </a:r>
            <a:endParaRPr kumimoji="1" lang="en-US" altLang="ja-JP" dirty="0"/>
          </a:p>
          <a:p>
            <a:r>
              <a:rPr kumimoji="1" lang="ja-JP" altLang="en-US" dirty="0"/>
              <a:t>＊＊＊</a:t>
            </a:r>
            <a:endParaRPr kumimoji="1" lang="en-US" altLang="ja-JP" dirty="0"/>
          </a:p>
          <a:p>
            <a:r>
              <a:rPr kumimoji="1" lang="ja-JP" altLang="en-US" dirty="0"/>
              <a:t>続いて、先ほどのコントロールランの初期値を東に２度ずらした経路がこちらの青い経路になります。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積分時間　</a:t>
            </a:r>
            <a:r>
              <a:rPr kumimoji="1" lang="en-US" altLang="ja-JP" dirty="0"/>
              <a:t>2.0~2.5</a:t>
            </a:r>
            <a:r>
              <a:rPr kumimoji="1" lang="ja-JP" altLang="en-US" dirty="0"/>
              <a:t>日</a:t>
            </a:r>
            <a:endParaRPr kumimoji="1" lang="en-US" altLang="ja-JP" dirty="0"/>
          </a:p>
          <a:p>
            <a:r>
              <a:rPr kumimoji="1" lang="ja-JP" altLang="en-US" dirty="0"/>
              <a:t>対流パラメタリゼーション　なし</a:t>
            </a:r>
            <a:endParaRPr kumimoji="1" lang="en-US" altLang="ja-JP" dirty="0"/>
          </a:p>
          <a:p>
            <a:endParaRPr kumimoji="1" lang="en-US" altLang="ja-JP" dirty="0"/>
          </a:p>
          <a:p>
            <a:r>
              <a:rPr kumimoji="1" lang="ja-JP" altLang="en-US" dirty="0"/>
              <a:t>シフト間隔</a:t>
            </a:r>
            <a:endParaRPr kumimoji="1" lang="en-US" altLang="ja-JP" dirty="0"/>
          </a:p>
          <a:p>
            <a:r>
              <a:rPr kumimoji="1" lang="ja-JP" altLang="en-US" dirty="0"/>
              <a:t>＊＊＊</a:t>
            </a:r>
            <a:endParaRPr kumimoji="1" lang="en-US" altLang="ja-JP" dirty="0"/>
          </a:p>
          <a:p>
            <a:r>
              <a:rPr kumimoji="1" lang="ja-JP" altLang="en-US" dirty="0"/>
              <a:t>続いて、コントロールランの初期値を西に</a:t>
            </a:r>
            <a:r>
              <a:rPr kumimoji="1" lang="en-US" altLang="ja-JP" dirty="0"/>
              <a:t>2</a:t>
            </a:r>
            <a:r>
              <a:rPr kumimoji="1" lang="ja-JP" altLang="en-US" dirty="0"/>
              <a:t>度ずらした経路が、緑でしめした経路になります。</a:t>
            </a:r>
            <a:endParaRPr kumimoji="1" lang="en-US" altLang="ja-JP" dirty="0"/>
          </a:p>
          <a:p>
            <a:r>
              <a:rPr kumimoji="1" lang="ja-JP" altLang="en-US" dirty="0"/>
              <a:t>＊＊＊</a:t>
            </a:r>
            <a:endParaRPr kumimoji="1" lang="en-US" altLang="ja-JP" dirty="0"/>
          </a:p>
          <a:p>
            <a:r>
              <a:rPr kumimoji="1" lang="ja-JP" altLang="en-US" dirty="0"/>
              <a:t>このように、実際の台風が東に、あるいは西にずれていた時の降水量を算出することで、仮想台風が各地域に接近した場合の土砂災害危険度を算出していきます。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4</a:t>
            </a:fld>
            <a:endParaRPr kumimoji="1" lang="ja-JP" altLang="en-US"/>
          </a:p>
        </p:txBody>
      </p:sp>
    </p:spTree>
    <p:extLst>
      <p:ext uri="{BB962C8B-B14F-4D97-AF65-F5344CB8AC3E}">
        <p14:creationId xmlns:p14="http://schemas.microsoft.com/office/powerpoint/2010/main" val="238275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続いて、仮想土砂キキクル計算の説明になります。</a:t>
            </a:r>
            <a:endParaRPr kumimoji="1" lang="en-US" altLang="ja-JP" dirty="0"/>
          </a:p>
          <a:p>
            <a:endParaRPr kumimoji="1" lang="en-US" altLang="ja-JP" dirty="0"/>
          </a:p>
          <a:p>
            <a:r>
              <a:rPr kumimoji="1" lang="ja-JP" altLang="en-US" dirty="0"/>
              <a:t>先ほどまで説明してきた台風経路アンサンブルシミュレーションによって得られた降水量は、ウェザーマップ社によって開発された仮想土砂キキクル計算という手法を用いて、</a:t>
            </a:r>
            <a:endParaRPr kumimoji="1" lang="en-US" altLang="ja-JP" dirty="0"/>
          </a:p>
          <a:p>
            <a:endParaRPr kumimoji="1" lang="en-US" altLang="ja-JP" dirty="0"/>
          </a:p>
          <a:p>
            <a:r>
              <a:rPr kumimoji="1" lang="ja-JP" altLang="en-US" dirty="0"/>
              <a:t>各地域の土砂災害の危険度の値１～６の</a:t>
            </a:r>
            <a:r>
              <a:rPr kumimoji="1" lang="en-US" altLang="ja-JP" dirty="0"/>
              <a:t>6</a:t>
            </a:r>
            <a:r>
              <a:rPr kumimoji="1" lang="ja-JP" altLang="en-US" dirty="0"/>
              <a:t>つに変換されます。こちらの</a:t>
            </a:r>
            <a:r>
              <a:rPr kumimoji="1" lang="en-US" altLang="ja-JP" dirty="0"/>
              <a:t>6</a:t>
            </a:r>
            <a:r>
              <a:rPr kumimoji="1" lang="ja-JP" altLang="en-US" dirty="0"/>
              <a:t>段階の危険度が、仮想土砂キキクルになります。</a:t>
            </a:r>
            <a:endParaRPr kumimoji="1" lang="en-US" altLang="ja-JP" dirty="0"/>
          </a:p>
          <a:p>
            <a:r>
              <a:rPr kumimoji="1" lang="ja-JP" altLang="en-US" dirty="0"/>
              <a:t>本研究では、</a:t>
            </a:r>
            <a:r>
              <a:rPr kumimoji="1" lang="en-US" altLang="ja-JP" dirty="0"/>
              <a:t>1km</a:t>
            </a:r>
            <a:r>
              <a:rPr kumimoji="1" lang="ja-JP" altLang="en-US" dirty="0"/>
              <a:t>メッシュで、仮想土砂キキクルを算出しました。</a:t>
            </a:r>
            <a:endParaRPr kumimoji="1" lang="en-US" altLang="ja-JP" dirty="0"/>
          </a:p>
          <a:p>
            <a:endParaRPr kumimoji="1" lang="en-US" altLang="ja-JP" dirty="0"/>
          </a:p>
          <a:p>
            <a:endParaRPr kumimoji="1" lang="en-US" altLang="ja-JP" dirty="0"/>
          </a:p>
          <a:p>
            <a:r>
              <a:rPr kumimoji="1" lang="ja-JP" altLang="en-US" dirty="0"/>
              <a:t>仮想土砂キキクル算出までの流れについてはこちらの図の通りです。まず、台風経路アンサンブルシミュレーションによって得られた降水量の補正を行い、タンクモデルに入れることで各地域の土壌雨量指数を算出します。そこから、地域ごとに定められている土壌雨量指数の基準値をもとに、各地域の土壌雨量指数を規格化することで仮想土砂キキクルの値に変換されます。</a:t>
            </a:r>
            <a:endParaRPr kumimoji="1" lang="en-US" altLang="ja-JP" dirty="0"/>
          </a:p>
          <a:p>
            <a:endParaRPr kumimoji="1" lang="en-US" altLang="ja-JP" dirty="0"/>
          </a:p>
          <a:p>
            <a:r>
              <a:rPr kumimoji="1" lang="ja-JP" altLang="en-US" dirty="0"/>
              <a:t>降水量の補正から、仮想土砂キキクルの算出までは、ウェザーマップ社が担当しました。</a:t>
            </a:r>
            <a:endParaRPr kumimoji="1" lang="en-US" altLang="ja-JP" dirty="0"/>
          </a:p>
          <a:p>
            <a:endParaRPr kumimoji="1" lang="en-US" altLang="ja-JP" dirty="0"/>
          </a:p>
          <a:p>
            <a:r>
              <a:rPr kumimoji="1" lang="ja-JP" altLang="en-US" dirty="0"/>
              <a:t>こちらの表は、気象庁が発表する警報のレベルと、仮想土砂キキクルの危険度値、規格化土壌雨量指数の対応表になります。こちらの表一番左の列を見ていただきたいのですが、気象庁は、現在警報レベルを、上から警報無し、注意報、警報、土砂災害警戒情報、特別警報の</a:t>
            </a:r>
            <a:r>
              <a:rPr kumimoji="1" lang="en-US" altLang="ja-JP" dirty="0"/>
              <a:t>5</a:t>
            </a:r>
            <a:r>
              <a:rPr kumimoji="1" lang="ja-JP" altLang="en-US" dirty="0"/>
              <a:t>段階で示しています。本研究示す結果は、気象庁が発信している</a:t>
            </a:r>
            <a:r>
              <a:rPr kumimoji="1" lang="en-US" altLang="ja-JP" dirty="0"/>
              <a:t>5</a:t>
            </a:r>
            <a:r>
              <a:rPr kumimoji="1" lang="ja-JP" altLang="en-US" dirty="0"/>
              <a:t>段階の危険度レベルに対応させたものになっています。</a:t>
            </a:r>
            <a:endParaRPr kumimoji="1" lang="en-US" altLang="ja-JP" dirty="0"/>
          </a:p>
          <a:p>
            <a:endParaRPr kumimoji="1" lang="en-US" altLang="ja-JP" dirty="0"/>
          </a:p>
          <a:p>
            <a:r>
              <a:rPr kumimoji="1" lang="ja-JP" altLang="en-US" dirty="0"/>
              <a:t>＊＊＊</a:t>
            </a:r>
            <a:endParaRPr kumimoji="1" lang="en-US" altLang="ja-JP" dirty="0"/>
          </a:p>
          <a:p>
            <a:r>
              <a:rPr kumimoji="1" lang="ja-JP" altLang="en-US" dirty="0"/>
              <a:t>各地域にが定める土壌雨量指数の基準値について説明させていただきます。こちらの図は、気象庁が特別警報（黒）の指標に用いる土壌雨量指数の基準値になります。例えば、土砂災害の発生件数が多い広島県の一部地域についてみると、基準値は</a:t>
            </a:r>
            <a:r>
              <a:rPr kumimoji="1" lang="en-US" altLang="ja-JP" dirty="0"/>
              <a:t>210</a:t>
            </a:r>
            <a:r>
              <a:rPr kumimoji="1" lang="ja-JP" altLang="en-US" dirty="0"/>
              <a:t>未満と非常に低く、これらの地域は、少ない雨でも警報が発表されやすい地域となっており、本研究の結果にもこのような地質の条件等が反映されています。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5</a:t>
            </a:fld>
            <a:endParaRPr kumimoji="1" lang="ja-JP" altLang="en-US"/>
          </a:p>
        </p:txBody>
      </p:sp>
    </p:spTree>
    <p:extLst>
      <p:ext uri="{BB962C8B-B14F-4D97-AF65-F5344CB8AC3E}">
        <p14:creationId xmlns:p14="http://schemas.microsoft.com/office/powerpoint/2010/main" val="421804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こちらが解析対象の台風です。</a:t>
            </a:r>
            <a:endParaRPr kumimoji="1" lang="en-US" altLang="ja-JP" dirty="0"/>
          </a:p>
          <a:p>
            <a:r>
              <a:rPr kumimoji="1" lang="ja-JP" altLang="en-US" dirty="0"/>
              <a:t>本研究では、</a:t>
            </a:r>
            <a:r>
              <a:rPr kumimoji="1" lang="en-US" altLang="ja-JP" dirty="0"/>
              <a:t>HAGIBIS,,TRAMI</a:t>
            </a:r>
            <a:r>
              <a:rPr kumimoji="1" lang="ja-JP" altLang="en-US" dirty="0"/>
              <a:t>、</a:t>
            </a:r>
            <a:r>
              <a:rPr kumimoji="1" lang="en-US" altLang="ja-JP" dirty="0"/>
              <a:t>JEBI</a:t>
            </a:r>
            <a:r>
              <a:rPr kumimoji="1" lang="ja-JP" altLang="en-US" dirty="0"/>
              <a:t>、</a:t>
            </a:r>
            <a:r>
              <a:rPr kumimoji="1" lang="en-US" altLang="ja-JP" dirty="0"/>
              <a:t>JONGDARI</a:t>
            </a:r>
            <a:r>
              <a:rPr kumimoji="1" lang="ja-JP" altLang="en-US" dirty="0"/>
              <a:t>をの</a:t>
            </a:r>
            <a:r>
              <a:rPr kumimoji="1" lang="en-US" altLang="ja-JP" dirty="0"/>
              <a:t>4</a:t>
            </a:r>
            <a:r>
              <a:rPr kumimoji="1" lang="ja-JP" altLang="en-US" dirty="0"/>
              <a:t>つの台風について解析を行いました。</a:t>
            </a:r>
            <a:endParaRPr kumimoji="1" lang="en-US" altLang="ja-JP" dirty="0"/>
          </a:p>
          <a:p>
            <a:r>
              <a:rPr kumimoji="1" lang="ja-JP" altLang="en-US" dirty="0"/>
              <a:t>なかでも特に土砂災害被害が大きかった、</a:t>
            </a:r>
            <a:r>
              <a:rPr kumimoji="1" lang="en-US" altLang="ja-JP" dirty="0"/>
              <a:t>HAGIBIS</a:t>
            </a:r>
            <a:r>
              <a:rPr kumimoji="1" lang="ja-JP" altLang="en-US" dirty="0"/>
              <a:t>についての解析をメインに発表させていただきます。</a:t>
            </a:r>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6</a:t>
            </a:fld>
            <a:endParaRPr kumimoji="1" lang="ja-JP" altLang="en-US"/>
          </a:p>
        </p:txBody>
      </p:sp>
    </p:spTree>
    <p:extLst>
      <p:ext uri="{BB962C8B-B14F-4D97-AF65-F5344CB8AC3E}">
        <p14:creationId xmlns:p14="http://schemas.microsoft.com/office/powerpoint/2010/main" val="194988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結果については、こちらの流れで紹介させていただきます。</a:t>
            </a:r>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7</a:t>
            </a:fld>
            <a:endParaRPr kumimoji="1" lang="ja-JP" altLang="en-US"/>
          </a:p>
        </p:txBody>
      </p:sp>
    </p:spTree>
    <p:extLst>
      <p:ext uri="{BB962C8B-B14F-4D97-AF65-F5344CB8AC3E}">
        <p14:creationId xmlns:p14="http://schemas.microsoft.com/office/powerpoint/2010/main" val="3341195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D6C4C-D24C-C0AD-B1F8-145043D915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550083-4986-8401-2641-A4576A2BD7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A3C591-7289-F82C-486E-8C0CAA82CB65}"/>
              </a:ext>
            </a:extLst>
          </p:cNvPr>
          <p:cNvSpPr>
            <a:spLocks noGrp="1"/>
          </p:cNvSpPr>
          <p:nvPr>
            <p:ph type="body" idx="1"/>
          </p:nvPr>
        </p:nvSpPr>
        <p:spPr/>
        <p:txBody>
          <a:bodyPr/>
          <a:lstStyle/>
          <a:p>
            <a:r>
              <a:rPr kumimoji="1" lang="ja-JP" altLang="en-US" dirty="0"/>
              <a:t>結果①大気モデルー仮想土砂キキクルモデルの妥当性についてです。</a:t>
            </a:r>
          </a:p>
        </p:txBody>
      </p:sp>
      <p:sp>
        <p:nvSpPr>
          <p:cNvPr id="4" name="スライド番号プレースホルダー 3">
            <a:extLst>
              <a:ext uri="{FF2B5EF4-FFF2-40B4-BE49-F238E27FC236}">
                <a16:creationId xmlns:a16="http://schemas.microsoft.com/office/drawing/2014/main" id="{06F9E966-DC81-5240-8298-625ED91F3B80}"/>
              </a:ext>
            </a:extLst>
          </p:cNvPr>
          <p:cNvSpPr>
            <a:spLocks noGrp="1"/>
          </p:cNvSpPr>
          <p:nvPr>
            <p:ph type="sldNum" sz="quarter" idx="5"/>
          </p:nvPr>
        </p:nvSpPr>
        <p:spPr/>
        <p:txBody>
          <a:bodyPr/>
          <a:lstStyle/>
          <a:p>
            <a:fld id="{515C14F5-B772-4BF7-8BCC-9F0857F8CE1C}" type="slidenum">
              <a:rPr kumimoji="1" lang="ja-JP" altLang="en-US" smtClean="0"/>
              <a:t>8</a:t>
            </a:fld>
            <a:endParaRPr kumimoji="1" lang="ja-JP" altLang="en-US"/>
          </a:p>
        </p:txBody>
      </p:sp>
    </p:spTree>
    <p:extLst>
      <p:ext uri="{BB962C8B-B14F-4D97-AF65-F5344CB8AC3E}">
        <p14:creationId xmlns:p14="http://schemas.microsoft.com/office/powerpoint/2010/main" val="51728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本研究で使用する仮想土砂キキクルデータが、実際に気象庁が発信する土砂キキクルと比較してどれだけ再現できているかを比較しました。こちらは、台風</a:t>
            </a:r>
            <a:r>
              <a:rPr kumimoji="1" lang="en-US" altLang="ja-JP" dirty="0"/>
              <a:t>HAGIBIS</a:t>
            </a:r>
            <a:r>
              <a:rPr kumimoji="1" lang="ja-JP" altLang="en-US" dirty="0"/>
              <a:t>が日本に接近した、日本時間</a:t>
            </a:r>
            <a:r>
              <a:rPr kumimoji="1" lang="en-US" altLang="ja-JP" dirty="0"/>
              <a:t>2019</a:t>
            </a:r>
            <a:r>
              <a:rPr kumimoji="1" lang="ja-JP" altLang="en-US" dirty="0"/>
              <a:t>年</a:t>
            </a:r>
            <a:r>
              <a:rPr kumimoji="1" lang="en-US" altLang="ja-JP" dirty="0"/>
              <a:t>10</a:t>
            </a:r>
            <a:r>
              <a:rPr kumimoji="1" lang="ja-JP" altLang="en-US" dirty="0"/>
              <a:t>月</a:t>
            </a:r>
            <a:r>
              <a:rPr kumimoji="1" lang="en-US" altLang="ja-JP" dirty="0"/>
              <a:t>13</a:t>
            </a:r>
            <a:r>
              <a:rPr kumimoji="1" lang="ja-JP" altLang="en-US" dirty="0"/>
              <a:t>日午前</a:t>
            </a:r>
            <a:r>
              <a:rPr kumimoji="1" lang="en-US" altLang="ja-JP" dirty="0"/>
              <a:t>3</a:t>
            </a:r>
            <a:r>
              <a:rPr kumimoji="1" lang="ja-JP" altLang="en-US" dirty="0"/>
              <a:t>時のキキクル分布になります。</a:t>
            </a:r>
            <a:endParaRPr kumimoji="1" lang="en-US" altLang="ja-JP" dirty="0"/>
          </a:p>
          <a:p>
            <a:r>
              <a:rPr kumimoji="1" lang="ja-JP" altLang="en-US" dirty="0"/>
              <a:t>左が、実際に気象庁が発信した土砂キキクルの分布で、右が、本研究で使用するデータ、仮想土砂キキクルの分布になります。</a:t>
            </a:r>
            <a:endParaRPr kumimoji="1" lang="en-US" altLang="ja-JP" dirty="0"/>
          </a:p>
          <a:p>
            <a:r>
              <a:rPr kumimoji="1" lang="ja-JP" altLang="en-US" dirty="0"/>
              <a:t>こちらを比較して頂くと分かるように、精度よく再現ができていることがわかります。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515C14F5-B772-4BF7-8BCC-9F0857F8CE1C}" type="slidenum">
              <a:rPr kumimoji="1" lang="ja-JP" altLang="en-US" smtClean="0"/>
              <a:t>9</a:t>
            </a:fld>
            <a:endParaRPr kumimoji="1" lang="ja-JP" altLang="en-US"/>
          </a:p>
        </p:txBody>
      </p:sp>
    </p:spTree>
    <p:extLst>
      <p:ext uri="{BB962C8B-B14F-4D97-AF65-F5344CB8AC3E}">
        <p14:creationId xmlns:p14="http://schemas.microsoft.com/office/powerpoint/2010/main" val="237096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66E459-EEC9-C033-A21E-1B2A193C91E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0BBDFB9-A6E7-1262-D483-B75C70C48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15F1123-B32F-05B7-EA20-63D9F2C19779}"/>
              </a:ext>
            </a:extLst>
          </p:cNvPr>
          <p:cNvSpPr>
            <a:spLocks noGrp="1"/>
          </p:cNvSpPr>
          <p:nvPr>
            <p:ph type="dt" sz="half" idx="10"/>
          </p:nvPr>
        </p:nvSpPr>
        <p:spPr/>
        <p:txBody>
          <a:bodyPr/>
          <a:lstStyle/>
          <a:p>
            <a:fld id="{74C50D6F-5E1C-4E35-893A-44D1CE9DE897}"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F95AF092-CD8C-03BB-EC1C-9E241A648F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5AF9E9-C080-3CAC-60A6-91B35EC5BF10}"/>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2426723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CB1A9F-DA0F-8DF1-8876-288C37851EB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91FDDD5-B80E-539B-75AB-7516347D4BE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4966D9-5496-A612-7449-1E4324B9FACE}"/>
              </a:ext>
            </a:extLst>
          </p:cNvPr>
          <p:cNvSpPr>
            <a:spLocks noGrp="1"/>
          </p:cNvSpPr>
          <p:nvPr>
            <p:ph type="dt" sz="half" idx="10"/>
          </p:nvPr>
        </p:nvSpPr>
        <p:spPr/>
        <p:txBody>
          <a:bodyPr/>
          <a:lstStyle/>
          <a:p>
            <a:fld id="{2DAAA881-C674-41B3-B18E-C06E8027AD72}"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4018CB9E-8480-8206-5C8E-DDAAAB44F9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7B2787-AB92-5E93-1EC8-439B23A5A073}"/>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346527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0857AEF-D730-8849-A41B-A318534AEDB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6FD2C7-FE0B-BDC7-76CD-4420FA68886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E8EE5F4-C66D-478D-244E-BE7646348888}"/>
              </a:ext>
            </a:extLst>
          </p:cNvPr>
          <p:cNvSpPr>
            <a:spLocks noGrp="1"/>
          </p:cNvSpPr>
          <p:nvPr>
            <p:ph type="dt" sz="half" idx="10"/>
          </p:nvPr>
        </p:nvSpPr>
        <p:spPr/>
        <p:txBody>
          <a:bodyPr/>
          <a:lstStyle/>
          <a:p>
            <a:fld id="{93EF251F-988F-458F-8CF8-E338FCDF832F}"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DC107CA9-2D59-CFE4-8BBB-F319F6DFDB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520D62-6363-C62F-C40F-105ADF200F98}"/>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296854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06B063-B5FC-2E44-F5FC-F3FDCCF9E7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620604-B638-B5EE-0301-C92B8FDD46F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B4470E-3001-3FDD-4974-19A136BAD610}"/>
              </a:ext>
            </a:extLst>
          </p:cNvPr>
          <p:cNvSpPr>
            <a:spLocks noGrp="1"/>
          </p:cNvSpPr>
          <p:nvPr>
            <p:ph type="dt" sz="half" idx="10"/>
          </p:nvPr>
        </p:nvSpPr>
        <p:spPr/>
        <p:txBody>
          <a:bodyPr/>
          <a:lstStyle/>
          <a:p>
            <a:fld id="{AEDA8CF9-BA4B-4032-95E4-6A227F1E2BFD}"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F88B1573-8A6F-8067-C679-23F3A0EEED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0A8913-CBC0-51B7-8E34-171F33424375}"/>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349719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F68D5-5711-CB6F-6396-1EAF52DF34E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F2046A-461A-FFAD-AC8A-6300F9B284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EB4F163-EE28-7046-60BF-B31E206BE920}"/>
              </a:ext>
            </a:extLst>
          </p:cNvPr>
          <p:cNvSpPr>
            <a:spLocks noGrp="1"/>
          </p:cNvSpPr>
          <p:nvPr>
            <p:ph type="dt" sz="half" idx="10"/>
          </p:nvPr>
        </p:nvSpPr>
        <p:spPr/>
        <p:txBody>
          <a:bodyPr/>
          <a:lstStyle/>
          <a:p>
            <a:fld id="{5F8D021C-0BB6-4B97-B645-951E0B497429}"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4F5A445F-6588-5E08-276C-32F5138FDE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EE5DE1-B98D-DAD9-04EF-470B79847F76}"/>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44322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280A74-9214-8A08-F483-7D73118E9F0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512DC7-AFD7-1A73-A2B3-EFA988F3707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D941AA1-AA56-F908-A8E8-6364E0B6ABA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0655E77-115C-1A45-D75B-FB6970278D8A}"/>
              </a:ext>
            </a:extLst>
          </p:cNvPr>
          <p:cNvSpPr>
            <a:spLocks noGrp="1"/>
          </p:cNvSpPr>
          <p:nvPr>
            <p:ph type="dt" sz="half" idx="10"/>
          </p:nvPr>
        </p:nvSpPr>
        <p:spPr/>
        <p:txBody>
          <a:bodyPr/>
          <a:lstStyle/>
          <a:p>
            <a:fld id="{B3400F92-919C-41D0-8453-8539CF38A412}" type="datetime1">
              <a:rPr kumimoji="1" lang="ja-JP" altLang="en-US" smtClean="0"/>
              <a:t>2025/2/4</a:t>
            </a:fld>
            <a:endParaRPr kumimoji="1" lang="ja-JP" altLang="en-US"/>
          </a:p>
        </p:txBody>
      </p:sp>
      <p:sp>
        <p:nvSpPr>
          <p:cNvPr id="6" name="フッター プレースホルダー 5">
            <a:extLst>
              <a:ext uri="{FF2B5EF4-FFF2-40B4-BE49-F238E27FC236}">
                <a16:creationId xmlns:a16="http://schemas.microsoft.com/office/drawing/2014/main" id="{50CCA38C-337D-06DD-D506-C77616A382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4E9C5BA-73AB-3BC8-BCC2-9B9566BBE523}"/>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262657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333FC-2BDD-6835-9769-9FFE18D294D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08906A6-AFEF-BB55-EBC0-4C48ACAA1C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7F574BD-B568-DEFB-B033-F69F4A3DBCB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8E940DD-BEC0-6199-FDF1-2A15069C6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9DEB8F7-B1C1-146E-88B8-70839BEC97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4540CB-56FA-3C00-8BC0-514917F355E3}"/>
              </a:ext>
            </a:extLst>
          </p:cNvPr>
          <p:cNvSpPr>
            <a:spLocks noGrp="1"/>
          </p:cNvSpPr>
          <p:nvPr>
            <p:ph type="dt" sz="half" idx="10"/>
          </p:nvPr>
        </p:nvSpPr>
        <p:spPr/>
        <p:txBody>
          <a:bodyPr/>
          <a:lstStyle/>
          <a:p>
            <a:fld id="{7988D932-F670-4B34-B90F-ABC6D3C4C198}" type="datetime1">
              <a:rPr kumimoji="1" lang="ja-JP" altLang="en-US" smtClean="0"/>
              <a:t>2025/2/4</a:t>
            </a:fld>
            <a:endParaRPr kumimoji="1" lang="ja-JP" altLang="en-US"/>
          </a:p>
        </p:txBody>
      </p:sp>
      <p:sp>
        <p:nvSpPr>
          <p:cNvPr id="8" name="フッター プレースホルダー 7">
            <a:extLst>
              <a:ext uri="{FF2B5EF4-FFF2-40B4-BE49-F238E27FC236}">
                <a16:creationId xmlns:a16="http://schemas.microsoft.com/office/drawing/2014/main" id="{999664A1-257D-C91F-FA66-CFE6A4D6D8C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66856BB-9C9B-CBE1-18F4-AE0EB2089A13}"/>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327996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722C49-8FA1-C3C0-A38F-1DFF57F386A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279F6BD-5169-4E7C-0BBA-7A27E9E5E5FD}"/>
              </a:ext>
            </a:extLst>
          </p:cNvPr>
          <p:cNvSpPr>
            <a:spLocks noGrp="1"/>
          </p:cNvSpPr>
          <p:nvPr>
            <p:ph type="dt" sz="half" idx="10"/>
          </p:nvPr>
        </p:nvSpPr>
        <p:spPr/>
        <p:txBody>
          <a:bodyPr/>
          <a:lstStyle/>
          <a:p>
            <a:fld id="{3B562A15-F113-4BFB-95C5-8C4D264E3479}" type="datetime1">
              <a:rPr kumimoji="1" lang="ja-JP" altLang="en-US" smtClean="0"/>
              <a:t>2025/2/4</a:t>
            </a:fld>
            <a:endParaRPr kumimoji="1" lang="ja-JP" altLang="en-US"/>
          </a:p>
        </p:txBody>
      </p:sp>
      <p:sp>
        <p:nvSpPr>
          <p:cNvPr id="4" name="フッター プレースホルダー 3">
            <a:extLst>
              <a:ext uri="{FF2B5EF4-FFF2-40B4-BE49-F238E27FC236}">
                <a16:creationId xmlns:a16="http://schemas.microsoft.com/office/drawing/2014/main" id="{300FC10B-5DD2-5AC2-F63F-3F98B733B27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19E3A77-E201-BFAA-420F-868D2D8FE1AA}"/>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347475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32058E9-8224-98E0-E2C5-71116E66F7DB}"/>
              </a:ext>
            </a:extLst>
          </p:cNvPr>
          <p:cNvSpPr>
            <a:spLocks noGrp="1"/>
          </p:cNvSpPr>
          <p:nvPr>
            <p:ph type="dt" sz="half" idx="10"/>
          </p:nvPr>
        </p:nvSpPr>
        <p:spPr/>
        <p:txBody>
          <a:bodyPr/>
          <a:lstStyle/>
          <a:p>
            <a:fld id="{AD9DCFCD-71E0-4F9C-80C5-B308E04D8566}" type="datetime1">
              <a:rPr kumimoji="1" lang="ja-JP" altLang="en-US" smtClean="0"/>
              <a:t>2025/2/4</a:t>
            </a:fld>
            <a:endParaRPr kumimoji="1" lang="ja-JP" altLang="en-US"/>
          </a:p>
        </p:txBody>
      </p:sp>
      <p:sp>
        <p:nvSpPr>
          <p:cNvPr id="3" name="フッター プレースホルダー 2">
            <a:extLst>
              <a:ext uri="{FF2B5EF4-FFF2-40B4-BE49-F238E27FC236}">
                <a16:creationId xmlns:a16="http://schemas.microsoft.com/office/drawing/2014/main" id="{8A740042-2BD9-F4FF-FDAA-9FDB9C808CD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70824B-E6F8-AC0D-790E-341B706A22FF}"/>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66019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BC358-23A3-F197-64DE-77C19798CBE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9074F6-C50C-0F98-89D7-6CDDC972C3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A89D6DA-2027-FBCB-DBB9-C2C5C029F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8699DF-F43C-BBF5-1074-B7747F644ECF}"/>
              </a:ext>
            </a:extLst>
          </p:cNvPr>
          <p:cNvSpPr>
            <a:spLocks noGrp="1"/>
          </p:cNvSpPr>
          <p:nvPr>
            <p:ph type="dt" sz="half" idx="10"/>
          </p:nvPr>
        </p:nvSpPr>
        <p:spPr/>
        <p:txBody>
          <a:bodyPr/>
          <a:lstStyle/>
          <a:p>
            <a:fld id="{9EC82312-3763-44EA-9C36-8CFD3D10CBA1}" type="datetime1">
              <a:rPr kumimoji="1" lang="ja-JP" altLang="en-US" smtClean="0"/>
              <a:t>2025/2/4</a:t>
            </a:fld>
            <a:endParaRPr kumimoji="1" lang="ja-JP" altLang="en-US"/>
          </a:p>
        </p:txBody>
      </p:sp>
      <p:sp>
        <p:nvSpPr>
          <p:cNvPr id="6" name="フッター プレースホルダー 5">
            <a:extLst>
              <a:ext uri="{FF2B5EF4-FFF2-40B4-BE49-F238E27FC236}">
                <a16:creationId xmlns:a16="http://schemas.microsoft.com/office/drawing/2014/main" id="{10A665A5-9F8D-9644-4748-67477E5C46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3E43B42-4603-5A3C-47F5-46E620D124FE}"/>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304055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BC428-3244-A83B-83B3-7FE7A99568D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F691BB4-5C19-4C62-B9B1-394B0670D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2A86EF3-12A9-4423-4E05-CBB417E81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97B82C-BD55-507F-EE17-888CEF07C206}"/>
              </a:ext>
            </a:extLst>
          </p:cNvPr>
          <p:cNvSpPr>
            <a:spLocks noGrp="1"/>
          </p:cNvSpPr>
          <p:nvPr>
            <p:ph type="dt" sz="half" idx="10"/>
          </p:nvPr>
        </p:nvSpPr>
        <p:spPr/>
        <p:txBody>
          <a:bodyPr/>
          <a:lstStyle/>
          <a:p>
            <a:fld id="{19ADAF45-CED9-42C8-A7BC-65DEC403987C}" type="datetime1">
              <a:rPr kumimoji="1" lang="ja-JP" altLang="en-US" smtClean="0"/>
              <a:t>2025/2/4</a:t>
            </a:fld>
            <a:endParaRPr kumimoji="1" lang="ja-JP" altLang="en-US"/>
          </a:p>
        </p:txBody>
      </p:sp>
      <p:sp>
        <p:nvSpPr>
          <p:cNvPr id="6" name="フッター プレースホルダー 5">
            <a:extLst>
              <a:ext uri="{FF2B5EF4-FFF2-40B4-BE49-F238E27FC236}">
                <a16:creationId xmlns:a16="http://schemas.microsoft.com/office/drawing/2014/main" id="{A4B7E15D-BF0D-ED7A-C61B-2F7A7E2FD5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0EB4EF-BC48-5AAB-94D4-4217B07FD7A3}"/>
              </a:ext>
            </a:extLst>
          </p:cNvPr>
          <p:cNvSpPr>
            <a:spLocks noGrp="1"/>
          </p:cNvSpPr>
          <p:nvPr>
            <p:ph type="sldNum" sz="quarter" idx="12"/>
          </p:nvPr>
        </p:nvSpPr>
        <p:spPr/>
        <p:txBody>
          <a:body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294662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B99904-1389-EA9F-15D9-D2ED67CBB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108AC6-5EC6-D1D5-D7C4-CDAEECBBD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BFF31F1-5858-A51D-31CC-CC28DFA8D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E814C8-E946-4D66-9EA8-59BEF02948B0}" type="datetime1">
              <a:rPr kumimoji="1" lang="ja-JP" altLang="en-US" smtClean="0"/>
              <a:t>2025/2/4</a:t>
            </a:fld>
            <a:endParaRPr kumimoji="1" lang="ja-JP" altLang="en-US"/>
          </a:p>
        </p:txBody>
      </p:sp>
      <p:sp>
        <p:nvSpPr>
          <p:cNvPr id="5" name="フッター プレースホルダー 4">
            <a:extLst>
              <a:ext uri="{FF2B5EF4-FFF2-40B4-BE49-F238E27FC236}">
                <a16:creationId xmlns:a16="http://schemas.microsoft.com/office/drawing/2014/main" id="{2B5E2B63-CFF1-14C9-F4A0-230D0C4A5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795CDC2-5670-3747-B90A-37AB53FFFB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34B125-B231-4034-ABE3-98F7396BA912}" type="slidenum">
              <a:rPr kumimoji="1" lang="ja-JP" altLang="en-US" smtClean="0"/>
              <a:t>‹#›</a:t>
            </a:fld>
            <a:endParaRPr kumimoji="1" lang="ja-JP" altLang="en-US"/>
          </a:p>
        </p:txBody>
      </p:sp>
    </p:spTree>
    <p:extLst>
      <p:ext uri="{BB962C8B-B14F-4D97-AF65-F5344CB8AC3E}">
        <p14:creationId xmlns:p14="http://schemas.microsoft.com/office/powerpoint/2010/main" val="109729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14.png"/><Relationship Id="rId10" Type="http://schemas.openxmlformats.org/officeDocument/2006/relationships/image" Target="../media/image7.emf"/><Relationship Id="rId4" Type="http://schemas.openxmlformats.org/officeDocument/2006/relationships/image" Target="../media/image16.gif"/><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CC893-AC80-8928-8932-C465B5453D0B}"/>
              </a:ext>
            </a:extLst>
          </p:cNvPr>
          <p:cNvSpPr>
            <a:spLocks noGrp="1"/>
          </p:cNvSpPr>
          <p:nvPr>
            <p:ph type="ctrTitle"/>
          </p:nvPr>
        </p:nvSpPr>
        <p:spPr>
          <a:xfrm>
            <a:off x="-334108" y="3562430"/>
            <a:ext cx="12860215" cy="2387600"/>
          </a:xfrm>
        </p:spPr>
        <p:txBody>
          <a:bodyPr>
            <a:noAutofit/>
          </a:bodyPr>
          <a:lstStyle/>
          <a:p>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台風経路アンサンブルシミュレーションと</a:t>
            </a: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仮想土砂キキクル計算を用いた</a:t>
            </a: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経路別・地域別の土砂災害危険度</a:t>
            </a: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先進実践学環　筆保研究室</a:t>
            </a:r>
            <a:b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修士</a:t>
            </a:r>
            <a:r>
              <a:rPr kumimoji="1" lang="en-US" altLang="ja-JP"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2</a:t>
            </a:r>
            <a:r>
              <a:rPr kumimoji="1" lang="ja-JP" altLang="en-US" sz="48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年　軍司大輔</a:t>
            </a:r>
          </a:p>
        </p:txBody>
      </p:sp>
      <p:sp>
        <p:nvSpPr>
          <p:cNvPr id="3" name="スライド番号プレースホルダー 2">
            <a:extLst>
              <a:ext uri="{FF2B5EF4-FFF2-40B4-BE49-F238E27FC236}">
                <a16:creationId xmlns:a16="http://schemas.microsoft.com/office/drawing/2014/main" id="{99E6AE50-E1A2-C305-0467-F150E5638DDE}"/>
              </a:ext>
            </a:extLst>
          </p:cNvPr>
          <p:cNvSpPr>
            <a:spLocks noGrp="1"/>
          </p:cNvSpPr>
          <p:nvPr>
            <p:ph type="sldNum" sz="quarter" idx="12"/>
          </p:nvPr>
        </p:nvSpPr>
        <p:spPr/>
        <p:txBody>
          <a:bodyPr/>
          <a:lstStyle/>
          <a:p>
            <a:fld id="{D934B125-B231-4034-ABE3-98F7396BA912}" type="slidenum">
              <a:rPr kumimoji="1" lang="ja-JP" altLang="en-US" smtClean="0"/>
              <a:t>1</a:t>
            </a:fld>
            <a:endParaRPr kumimoji="1" lang="ja-JP" altLang="en-US" dirty="0"/>
          </a:p>
        </p:txBody>
      </p:sp>
    </p:spTree>
    <p:extLst>
      <p:ext uri="{BB962C8B-B14F-4D97-AF65-F5344CB8AC3E}">
        <p14:creationId xmlns:p14="http://schemas.microsoft.com/office/powerpoint/2010/main" val="2692391688"/>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a:extLst>
            <a:ext uri="{FF2B5EF4-FFF2-40B4-BE49-F238E27FC236}">
              <a16:creationId xmlns:a16="http://schemas.microsoft.com/office/drawing/2014/main" id="{70A1AF38-6E05-6E06-9BEC-D026AEF587F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2ECA996-4D64-748D-C194-2E1257FB4659}"/>
              </a:ext>
            </a:extLst>
          </p:cNvPr>
          <p:cNvSpPr>
            <a:spLocks noGrp="1"/>
          </p:cNvSpPr>
          <p:nvPr>
            <p:ph type="ctrTitle"/>
          </p:nvPr>
        </p:nvSpPr>
        <p:spPr>
          <a:xfrm>
            <a:off x="-213055" y="2146505"/>
            <a:ext cx="12860215" cy="2387600"/>
          </a:xfrm>
        </p:spPr>
        <p:txBody>
          <a:bodyPr>
            <a:noAutofit/>
          </a:bodyPr>
          <a:lstStyle/>
          <a:p>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結果②</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日本全国にとっての最悪経路</a:t>
            </a:r>
            <a:endParaRPr kumimoji="1"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endParaRPr>
          </a:p>
        </p:txBody>
      </p:sp>
      <p:sp>
        <p:nvSpPr>
          <p:cNvPr id="3" name="スライド番号プレースホルダー 2">
            <a:extLst>
              <a:ext uri="{FF2B5EF4-FFF2-40B4-BE49-F238E27FC236}">
                <a16:creationId xmlns:a16="http://schemas.microsoft.com/office/drawing/2014/main" id="{1AB01CE8-2AD6-93E9-7897-F2F6A894B4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34B125-B231-4034-ABE3-98F7396BA912}" type="slidenum">
              <a:rPr kumimoji="1" lang="ja-JP" altLang="en-US" sz="1200" b="0" i="0" u="none" strike="noStrike" kern="1200" cap="none" spc="0" normalizeH="0" baseline="0" noProof="0" smtClean="0">
                <a:ln>
                  <a:noFill/>
                </a:ln>
                <a:solidFill>
                  <a:prstClr val="black">
                    <a:tint val="82000"/>
                  </a:prstClr>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dirty="0">
              <a:ln>
                <a:noFill/>
              </a:ln>
              <a:solidFill>
                <a:prstClr val="black">
                  <a:tint val="82000"/>
                </a:prstClr>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622274458"/>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D0F00-7BCE-4707-D17C-5BEB648C62A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22EC604-8EED-3D77-A85E-01BFA719A352}"/>
              </a:ext>
            </a:extLst>
          </p:cNvPr>
          <p:cNvSpPr>
            <a:spLocks noGrp="1"/>
          </p:cNvSpPr>
          <p:nvPr>
            <p:ph type="sldNum" sz="quarter" idx="12"/>
          </p:nvPr>
        </p:nvSpPr>
        <p:spPr/>
        <p:txBody>
          <a:bodyPr/>
          <a:lstStyle/>
          <a:p>
            <a:fld id="{D934B125-B231-4034-ABE3-98F7396BA912}" type="slidenum">
              <a:rPr kumimoji="1" lang="ja-JP" altLang="en-US" smtClean="0"/>
              <a:t>11</a:t>
            </a:fld>
            <a:endParaRPr kumimoji="1" lang="ja-JP" altLang="en-US"/>
          </a:p>
        </p:txBody>
      </p:sp>
      <p:sp>
        <p:nvSpPr>
          <p:cNvPr id="3" name="正方形/長方形 2">
            <a:extLst>
              <a:ext uri="{FF2B5EF4-FFF2-40B4-BE49-F238E27FC236}">
                <a16:creationId xmlns:a16="http://schemas.microsoft.com/office/drawing/2014/main" id="{82C38C2E-64C5-28CD-30F0-D603FF7BAE61}"/>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8" name="テキスト ボックス 7">
            <a:extLst>
              <a:ext uri="{FF2B5EF4-FFF2-40B4-BE49-F238E27FC236}">
                <a16:creationId xmlns:a16="http://schemas.microsoft.com/office/drawing/2014/main" id="{116A2D9E-0733-6544-851A-5073A2DFDC5C}"/>
              </a:ext>
            </a:extLst>
          </p:cNvPr>
          <p:cNvSpPr txBox="1"/>
          <p:nvPr/>
        </p:nvSpPr>
        <p:spPr>
          <a:xfrm>
            <a:off x="176115" y="179307"/>
            <a:ext cx="13333445" cy="584775"/>
          </a:xfrm>
          <a:prstGeom prst="rect">
            <a:avLst/>
          </a:prstGeom>
          <a:noFill/>
        </p:spPr>
        <p:txBody>
          <a:bodyPr wrap="square" rtlCol="0">
            <a:spAutoFit/>
          </a:bodyPr>
          <a:lstStyle/>
          <a:p>
            <a:r>
              <a:rPr kumimoji="1" lang="en-US" altLang="ja-JP" sz="3200" b="1" dirty="0"/>
              <a:t>HAGIBIS</a:t>
            </a:r>
            <a:r>
              <a:rPr lang="ja-JP" altLang="en-US" sz="3200" b="1" dirty="0"/>
              <a:t>を対象とした際の期間内最大危険度（</a:t>
            </a:r>
            <a:r>
              <a:rPr lang="en-US" altLang="ja-JP" sz="3200" b="1" dirty="0"/>
              <a:t>MRP</a:t>
            </a:r>
            <a:r>
              <a:rPr lang="ja-JP" altLang="en-US" sz="3200" b="1" dirty="0"/>
              <a:t>）分布</a:t>
            </a:r>
            <a:endParaRPr kumimoji="1" lang="ja-JP" altLang="en-US" sz="3200" b="1" dirty="0"/>
          </a:p>
        </p:txBody>
      </p:sp>
      <p:sp>
        <p:nvSpPr>
          <p:cNvPr id="12" name="テキスト ボックス 11">
            <a:extLst>
              <a:ext uri="{FF2B5EF4-FFF2-40B4-BE49-F238E27FC236}">
                <a16:creationId xmlns:a16="http://schemas.microsoft.com/office/drawing/2014/main" id="{673B647C-DFE5-25B6-CC39-53189F2AA0FB}"/>
              </a:ext>
            </a:extLst>
          </p:cNvPr>
          <p:cNvSpPr txBox="1"/>
          <p:nvPr/>
        </p:nvSpPr>
        <p:spPr>
          <a:xfrm>
            <a:off x="176114" y="953142"/>
            <a:ext cx="12603715" cy="892552"/>
          </a:xfrm>
          <a:prstGeom prst="rect">
            <a:avLst/>
          </a:prstGeom>
          <a:noFill/>
        </p:spPr>
        <p:txBody>
          <a:bodyPr wrap="square">
            <a:spAutoFit/>
          </a:bodyPr>
          <a:lstStyle/>
          <a:p>
            <a:r>
              <a:rPr kumimoji="1" lang="ja-JP" altLang="en-US" sz="2800" b="1" dirty="0"/>
              <a:t>最悪経路の判断基準：</a:t>
            </a:r>
            <a:endParaRPr lang="en-US" altLang="ja-JP" sz="2800" b="1" dirty="0"/>
          </a:p>
          <a:p>
            <a:r>
              <a:rPr kumimoji="1" lang="ja-JP" altLang="en-US" sz="2400" dirty="0"/>
              <a:t>各グリッドにおける期間内最大危険度</a:t>
            </a:r>
            <a:r>
              <a:rPr kumimoji="1" lang="ja-JP" altLang="en-US" sz="2400" dirty="0">
                <a:solidFill>
                  <a:srgbClr val="FF0000"/>
                </a:solidFill>
              </a:rPr>
              <a:t>（</a:t>
            </a:r>
            <a:r>
              <a:rPr kumimoji="1" lang="en-US" altLang="ja-JP" sz="2400" b="1" dirty="0">
                <a:solidFill>
                  <a:srgbClr val="FF0000"/>
                </a:solidFill>
              </a:rPr>
              <a:t> Maximum Risk during the Period</a:t>
            </a:r>
            <a:r>
              <a:rPr kumimoji="1" lang="ja-JP" altLang="en-US" sz="2400" b="1" dirty="0">
                <a:solidFill>
                  <a:srgbClr val="FF0000"/>
                </a:solidFill>
              </a:rPr>
              <a:t>：</a:t>
            </a:r>
            <a:r>
              <a:rPr kumimoji="1" lang="en-US" altLang="ja-JP" sz="2400" b="1" dirty="0">
                <a:solidFill>
                  <a:srgbClr val="FF0000"/>
                </a:solidFill>
              </a:rPr>
              <a:t> MRP</a:t>
            </a:r>
            <a:r>
              <a:rPr kumimoji="1" lang="ja-JP" altLang="en-US" sz="2400" dirty="0"/>
              <a:t>）</a:t>
            </a:r>
            <a:endParaRPr kumimoji="1" lang="en-US" altLang="ja-JP" sz="2400" dirty="0"/>
          </a:p>
        </p:txBody>
      </p:sp>
      <p:grpSp>
        <p:nvGrpSpPr>
          <p:cNvPr id="7" name="グループ化 6">
            <a:extLst>
              <a:ext uri="{FF2B5EF4-FFF2-40B4-BE49-F238E27FC236}">
                <a16:creationId xmlns:a16="http://schemas.microsoft.com/office/drawing/2014/main" id="{538A11F9-6543-044A-851D-D5D567678F49}"/>
              </a:ext>
            </a:extLst>
          </p:cNvPr>
          <p:cNvGrpSpPr/>
          <p:nvPr/>
        </p:nvGrpSpPr>
        <p:grpSpPr>
          <a:xfrm>
            <a:off x="95250" y="3286192"/>
            <a:ext cx="12202702" cy="3656712"/>
            <a:chOff x="-138533" y="3785147"/>
            <a:chExt cx="12202702" cy="3656712"/>
          </a:xfrm>
        </p:grpSpPr>
        <p:pic>
          <p:nvPicPr>
            <p:cNvPr id="14" name="図 13" descr="マップ が含まれている画像&#10;&#10;自動的に生成された説明">
              <a:extLst>
                <a:ext uri="{FF2B5EF4-FFF2-40B4-BE49-F238E27FC236}">
                  <a16:creationId xmlns:a16="http://schemas.microsoft.com/office/drawing/2014/main" id="{EA59A7CF-045F-FF1B-A3A7-10263FD97905}"/>
                </a:ext>
              </a:extLst>
            </p:cNvPr>
            <p:cNvPicPr>
              <a:picLocks noChangeAspect="1"/>
            </p:cNvPicPr>
            <p:nvPr/>
          </p:nvPicPr>
          <p:blipFill>
            <a:blip r:embed="rId3">
              <a:extLst>
                <a:ext uri="{28A0092B-C50C-407E-A947-70E740481C1C}">
                  <a14:useLocalDpi xmlns:a14="http://schemas.microsoft.com/office/drawing/2010/main" val="0"/>
                </a:ext>
              </a:extLst>
            </a:blip>
            <a:srcRect l="20761" r="20697" b="13713"/>
            <a:stretch/>
          </p:blipFill>
          <p:spPr>
            <a:xfrm>
              <a:off x="8651085" y="4220981"/>
              <a:ext cx="2530003" cy="2637020"/>
            </a:xfrm>
            <a:prstGeom prst="rect">
              <a:avLst/>
            </a:prstGeom>
          </p:spPr>
        </p:pic>
        <p:graphicFrame>
          <p:nvGraphicFramePr>
            <p:cNvPr id="15" name="グラフ 14">
              <a:extLst>
                <a:ext uri="{FF2B5EF4-FFF2-40B4-BE49-F238E27FC236}">
                  <a16:creationId xmlns:a16="http://schemas.microsoft.com/office/drawing/2014/main" id="{26E7D68A-2E77-5A85-B450-C0457D19C5B1}"/>
                </a:ext>
              </a:extLst>
            </p:cNvPr>
            <p:cNvGraphicFramePr/>
            <p:nvPr>
              <p:extLst>
                <p:ext uri="{D42A27DB-BD31-4B8C-83A1-F6EECF244321}">
                  <p14:modId xmlns:p14="http://schemas.microsoft.com/office/powerpoint/2010/main" val="3613742880"/>
                </p:ext>
              </p:extLst>
            </p:nvPr>
          </p:nvGraphicFramePr>
          <p:xfrm>
            <a:off x="-138533" y="3785147"/>
            <a:ext cx="8749133" cy="3656712"/>
          </p:xfrm>
          <a:graphic>
            <a:graphicData uri="http://schemas.openxmlformats.org/drawingml/2006/chart">
              <c:chart xmlns:c="http://schemas.openxmlformats.org/drawingml/2006/chart" xmlns:r="http://schemas.openxmlformats.org/officeDocument/2006/relationships" r:id="rId4"/>
            </a:graphicData>
          </a:graphic>
        </p:graphicFrame>
        <p:sp>
          <p:nvSpPr>
            <p:cNvPr id="16" name="テキスト ボックス 15">
              <a:extLst>
                <a:ext uri="{FF2B5EF4-FFF2-40B4-BE49-F238E27FC236}">
                  <a16:creationId xmlns:a16="http://schemas.microsoft.com/office/drawing/2014/main" id="{CE4FF4A2-CFAE-DFB8-9D9C-2C941C3C3FF9}"/>
                </a:ext>
              </a:extLst>
            </p:cNvPr>
            <p:cNvSpPr txBox="1"/>
            <p:nvPr/>
          </p:nvSpPr>
          <p:spPr>
            <a:xfrm>
              <a:off x="9826806" y="5892651"/>
              <a:ext cx="2237363" cy="707886"/>
            </a:xfrm>
            <a:prstGeom prst="rect">
              <a:avLst/>
            </a:prstGeom>
            <a:noFill/>
          </p:spPr>
          <p:txBody>
            <a:bodyPr wrap="square" rtlCol="0">
              <a:spAutoFit/>
            </a:bodyPr>
            <a:lstStyle/>
            <a:p>
              <a:r>
                <a:rPr lang="ja-JP" altLang="en-US" sz="2000" b="1" dirty="0"/>
                <a:t>日本全国にとっての最悪コース</a:t>
              </a:r>
              <a:endParaRPr kumimoji="1" lang="ja-JP" altLang="en-US" sz="2000" b="1" dirty="0"/>
            </a:p>
          </p:txBody>
        </p:sp>
        <p:sp>
          <p:nvSpPr>
            <p:cNvPr id="17" name="テキスト ボックス 16">
              <a:extLst>
                <a:ext uri="{FF2B5EF4-FFF2-40B4-BE49-F238E27FC236}">
                  <a16:creationId xmlns:a16="http://schemas.microsoft.com/office/drawing/2014/main" id="{6A026E84-DBEB-106E-4C9A-F1FDF6F32115}"/>
                </a:ext>
              </a:extLst>
            </p:cNvPr>
            <p:cNvSpPr txBox="1"/>
            <p:nvPr/>
          </p:nvSpPr>
          <p:spPr>
            <a:xfrm>
              <a:off x="9042408" y="4806135"/>
              <a:ext cx="1234040" cy="369332"/>
            </a:xfrm>
            <a:prstGeom prst="rect">
              <a:avLst/>
            </a:prstGeom>
            <a:noFill/>
          </p:spPr>
          <p:txBody>
            <a:bodyPr wrap="square" rtlCol="0">
              <a:spAutoFit/>
            </a:bodyPr>
            <a:lstStyle/>
            <a:p>
              <a:r>
                <a:rPr kumimoji="1" lang="en-US" altLang="ja-JP" dirty="0"/>
                <a:t>775856</a:t>
              </a:r>
              <a:r>
                <a:rPr kumimoji="1" lang="ja-JP" altLang="en-US" dirty="0"/>
                <a:t>点</a:t>
              </a:r>
            </a:p>
          </p:txBody>
        </p:sp>
        <p:sp>
          <p:nvSpPr>
            <p:cNvPr id="18" name="テキスト ボックス 17">
              <a:extLst>
                <a:ext uri="{FF2B5EF4-FFF2-40B4-BE49-F238E27FC236}">
                  <a16:creationId xmlns:a16="http://schemas.microsoft.com/office/drawing/2014/main" id="{080AEC81-CDE6-F6E4-6E10-5FBA4947C3A2}"/>
                </a:ext>
              </a:extLst>
            </p:cNvPr>
            <p:cNvSpPr txBox="1"/>
            <p:nvPr/>
          </p:nvSpPr>
          <p:spPr>
            <a:xfrm>
              <a:off x="8683650" y="4413452"/>
              <a:ext cx="1523465" cy="415498"/>
            </a:xfrm>
            <a:prstGeom prst="rect">
              <a:avLst/>
            </a:prstGeom>
            <a:noFill/>
          </p:spPr>
          <p:txBody>
            <a:bodyPr wrap="square" rtlCol="0">
              <a:spAutoFit/>
            </a:bodyPr>
            <a:lstStyle/>
            <a:p>
              <a:r>
                <a:rPr lang="en-US" altLang="ja-JP" sz="1050" b="1" dirty="0">
                  <a:solidFill>
                    <a:srgbClr val="FF0000"/>
                  </a:solidFill>
                </a:rPr>
                <a:t>c</a:t>
              </a:r>
              <a:r>
                <a:rPr kumimoji="1" lang="en-US" altLang="ja-JP" sz="1050" b="1" dirty="0">
                  <a:solidFill>
                    <a:srgbClr val="FF0000"/>
                  </a:solidFill>
                </a:rPr>
                <a:t>000</a:t>
              </a:r>
              <a:r>
                <a:rPr kumimoji="1" lang="ja-JP" altLang="en-US" sz="1050" b="1" dirty="0">
                  <a:solidFill>
                    <a:srgbClr val="FF0000"/>
                  </a:solidFill>
                </a:rPr>
                <a:t>と比較すると</a:t>
              </a:r>
              <a:r>
                <a:rPr kumimoji="1" lang="en-US" altLang="ja-JP" sz="1050" b="1" dirty="0">
                  <a:solidFill>
                    <a:srgbClr val="FF0000"/>
                  </a:solidFill>
                </a:rPr>
                <a:t>6.98%</a:t>
              </a:r>
              <a:r>
                <a:rPr kumimoji="1" lang="ja-JP" altLang="en-US" sz="1050" b="1" dirty="0">
                  <a:solidFill>
                    <a:srgbClr val="FF0000"/>
                  </a:solidFill>
                </a:rPr>
                <a:t>程高い点数に</a:t>
              </a:r>
            </a:p>
          </p:txBody>
        </p:sp>
      </p:grpSp>
      <p:sp>
        <p:nvSpPr>
          <p:cNvPr id="19" name="正方形/長方形 18">
            <a:extLst>
              <a:ext uri="{FF2B5EF4-FFF2-40B4-BE49-F238E27FC236}">
                <a16:creationId xmlns:a16="http://schemas.microsoft.com/office/drawing/2014/main" id="{B827F36F-4AA7-5767-0D04-584CB47CA435}"/>
              </a:ext>
            </a:extLst>
          </p:cNvPr>
          <p:cNvSpPr/>
          <p:nvPr/>
        </p:nvSpPr>
        <p:spPr>
          <a:xfrm>
            <a:off x="8566660" y="3497256"/>
            <a:ext cx="3660058" cy="2865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AF931B72-BA08-7D11-E976-F4B3BAFFE9DB}"/>
              </a:ext>
            </a:extLst>
          </p:cNvPr>
          <p:cNvGrpSpPr/>
          <p:nvPr/>
        </p:nvGrpSpPr>
        <p:grpSpPr>
          <a:xfrm>
            <a:off x="4700083" y="3043235"/>
            <a:ext cx="4352554" cy="582555"/>
            <a:chOff x="12096750" y="3946197"/>
            <a:chExt cx="4352554" cy="582555"/>
          </a:xfrm>
        </p:grpSpPr>
        <p:sp>
          <p:nvSpPr>
            <p:cNvPr id="21" name="矢印: 下 20">
              <a:extLst>
                <a:ext uri="{FF2B5EF4-FFF2-40B4-BE49-F238E27FC236}">
                  <a16:creationId xmlns:a16="http://schemas.microsoft.com/office/drawing/2014/main" id="{AAACC9A1-D27B-9D62-13E5-5CBAF253A508}"/>
                </a:ext>
              </a:extLst>
            </p:cNvPr>
            <p:cNvSpPr/>
            <p:nvPr/>
          </p:nvSpPr>
          <p:spPr>
            <a:xfrm>
              <a:off x="12981327" y="4284013"/>
              <a:ext cx="155111" cy="244739"/>
            </a:xfrm>
            <a:prstGeom prst="downArrow">
              <a:avLst>
                <a:gd name="adj1" fmla="val 50000"/>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319FEBB-545D-B915-F3DA-923BE2D881BD}"/>
                </a:ext>
              </a:extLst>
            </p:cNvPr>
            <p:cNvSpPr txBox="1"/>
            <p:nvPr/>
          </p:nvSpPr>
          <p:spPr>
            <a:xfrm>
              <a:off x="12096750" y="3946197"/>
              <a:ext cx="4352554" cy="261610"/>
            </a:xfrm>
            <a:prstGeom prst="rect">
              <a:avLst/>
            </a:prstGeom>
            <a:noFill/>
          </p:spPr>
          <p:txBody>
            <a:bodyPr wrap="square" rtlCol="0">
              <a:spAutoFit/>
            </a:bodyPr>
            <a:lstStyle/>
            <a:p>
              <a:r>
                <a:rPr lang="ja-JP" altLang="en-US" sz="1100" b="1" dirty="0">
                  <a:solidFill>
                    <a:srgbClr val="FF0000"/>
                  </a:solidFill>
                </a:rPr>
                <a:t>日本全国にとっての最悪コース</a:t>
              </a:r>
              <a:endParaRPr kumimoji="1" lang="ja-JP" altLang="en-US" sz="1100" b="1" dirty="0">
                <a:solidFill>
                  <a:srgbClr val="FF0000"/>
                </a:solidFill>
              </a:endParaRPr>
            </a:p>
          </p:txBody>
        </p:sp>
      </p:grpSp>
      <p:sp>
        <p:nvSpPr>
          <p:cNvPr id="23" name="テキスト ボックス 22">
            <a:extLst>
              <a:ext uri="{FF2B5EF4-FFF2-40B4-BE49-F238E27FC236}">
                <a16:creationId xmlns:a16="http://schemas.microsoft.com/office/drawing/2014/main" id="{3FAEC34E-5449-97FE-92AA-009E9A98AE36}"/>
              </a:ext>
            </a:extLst>
          </p:cNvPr>
          <p:cNvSpPr txBox="1"/>
          <p:nvPr/>
        </p:nvSpPr>
        <p:spPr>
          <a:xfrm>
            <a:off x="679476" y="2916860"/>
            <a:ext cx="4295554" cy="369332"/>
          </a:xfrm>
          <a:prstGeom prst="rect">
            <a:avLst/>
          </a:prstGeom>
          <a:noFill/>
        </p:spPr>
        <p:txBody>
          <a:bodyPr wrap="square" rtlCol="0">
            <a:spAutoFit/>
          </a:bodyPr>
          <a:lstStyle/>
          <a:p>
            <a:r>
              <a:rPr kumimoji="1" lang="ja-JP" altLang="en-US" b="1" dirty="0">
                <a:solidFill>
                  <a:srgbClr val="FF0000"/>
                </a:solidFill>
              </a:rPr>
              <a:t>実際の</a:t>
            </a:r>
            <a:r>
              <a:rPr kumimoji="1" lang="en-US" altLang="ja-JP" b="1" dirty="0">
                <a:solidFill>
                  <a:srgbClr val="FF0000"/>
                </a:solidFill>
              </a:rPr>
              <a:t>HAGIBIS</a:t>
            </a:r>
            <a:r>
              <a:rPr kumimoji="1" lang="ja-JP" altLang="en-US" b="1" dirty="0">
                <a:solidFill>
                  <a:srgbClr val="FF0000"/>
                </a:solidFill>
              </a:rPr>
              <a:t>は最悪経路ではない。</a:t>
            </a:r>
          </a:p>
        </p:txBody>
      </p:sp>
      <p:pic>
        <p:nvPicPr>
          <p:cNvPr id="24" name="図 23">
            <a:extLst>
              <a:ext uri="{FF2B5EF4-FFF2-40B4-BE49-F238E27FC236}">
                <a16:creationId xmlns:a16="http://schemas.microsoft.com/office/drawing/2014/main" id="{DDF0EA90-A810-7C2C-AE51-DFA73B6EFC89}"/>
              </a:ext>
            </a:extLst>
          </p:cNvPr>
          <p:cNvPicPr>
            <a:picLocks noChangeAspect="1"/>
          </p:cNvPicPr>
          <p:nvPr/>
        </p:nvPicPr>
        <p:blipFill>
          <a:blip r:embed="rId5"/>
          <a:stretch>
            <a:fillRect/>
          </a:stretch>
        </p:blipFill>
        <p:spPr>
          <a:xfrm>
            <a:off x="9276191" y="1865011"/>
            <a:ext cx="2648596" cy="1376109"/>
          </a:xfrm>
          <a:prstGeom prst="rect">
            <a:avLst/>
          </a:prstGeom>
        </p:spPr>
      </p:pic>
    </p:spTree>
    <p:extLst>
      <p:ext uri="{BB962C8B-B14F-4D97-AF65-F5344CB8AC3E}">
        <p14:creationId xmlns:p14="http://schemas.microsoft.com/office/powerpoint/2010/main" val="318523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descr="マップ&#10;&#10;自動的に生成された説明">
            <a:extLst>
              <a:ext uri="{FF2B5EF4-FFF2-40B4-BE49-F238E27FC236}">
                <a16:creationId xmlns:a16="http://schemas.microsoft.com/office/drawing/2014/main" id="{B1FD42CD-A277-E137-32E3-AE655AA831B4}"/>
              </a:ext>
            </a:extLst>
          </p:cNvPr>
          <p:cNvPicPr>
            <a:picLocks noChangeAspect="1"/>
          </p:cNvPicPr>
          <p:nvPr/>
        </p:nvPicPr>
        <p:blipFill>
          <a:blip r:embed="rId3">
            <a:extLst>
              <a:ext uri="{28A0092B-C50C-407E-A947-70E740481C1C}">
                <a14:useLocalDpi xmlns:a14="http://schemas.microsoft.com/office/drawing/2010/main" val="0"/>
              </a:ext>
            </a:extLst>
          </a:blip>
          <a:srcRect l="18833" r="18414"/>
          <a:stretch/>
        </p:blipFill>
        <p:spPr>
          <a:xfrm>
            <a:off x="4598791" y="1032304"/>
            <a:ext cx="2443455" cy="2753487"/>
          </a:xfrm>
          <a:prstGeom prst="rect">
            <a:avLst/>
          </a:prstGeom>
        </p:spPr>
      </p:pic>
      <p:sp>
        <p:nvSpPr>
          <p:cNvPr id="2" name="スライド番号プレースホルダー 1">
            <a:extLst>
              <a:ext uri="{FF2B5EF4-FFF2-40B4-BE49-F238E27FC236}">
                <a16:creationId xmlns:a16="http://schemas.microsoft.com/office/drawing/2014/main" id="{63935B9F-01E7-6748-A5E8-DE236A527B25}"/>
              </a:ext>
            </a:extLst>
          </p:cNvPr>
          <p:cNvSpPr>
            <a:spLocks noGrp="1"/>
          </p:cNvSpPr>
          <p:nvPr>
            <p:ph type="sldNum" sz="quarter" idx="12"/>
          </p:nvPr>
        </p:nvSpPr>
        <p:spPr/>
        <p:txBody>
          <a:bodyPr/>
          <a:lstStyle/>
          <a:p>
            <a:fld id="{D934B125-B231-4034-ABE3-98F7396BA912}" type="slidenum">
              <a:rPr kumimoji="1" lang="ja-JP" altLang="en-US" smtClean="0"/>
              <a:t>12</a:t>
            </a:fld>
            <a:endParaRPr kumimoji="1" lang="ja-JP" altLang="en-US"/>
          </a:p>
        </p:txBody>
      </p:sp>
      <p:sp>
        <p:nvSpPr>
          <p:cNvPr id="3" name="正方形/長方形 2">
            <a:extLst>
              <a:ext uri="{FF2B5EF4-FFF2-40B4-BE49-F238E27FC236}">
                <a16:creationId xmlns:a16="http://schemas.microsoft.com/office/drawing/2014/main" id="{5258D555-B516-1BC2-28A3-EA8A0E99CE9E}"/>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pic>
        <p:nvPicPr>
          <p:cNvPr id="7" name="図 6" descr="マップ&#10;&#10;自動的に生成された説明">
            <a:extLst>
              <a:ext uri="{FF2B5EF4-FFF2-40B4-BE49-F238E27FC236}">
                <a16:creationId xmlns:a16="http://schemas.microsoft.com/office/drawing/2014/main" id="{534749E3-9858-1CAF-D7E2-500819709023}"/>
              </a:ext>
            </a:extLst>
          </p:cNvPr>
          <p:cNvPicPr>
            <a:picLocks noChangeAspect="1"/>
          </p:cNvPicPr>
          <p:nvPr/>
        </p:nvPicPr>
        <p:blipFill>
          <a:blip r:embed="rId4">
            <a:extLst>
              <a:ext uri="{28A0092B-C50C-407E-A947-70E740481C1C}">
                <a14:useLocalDpi xmlns:a14="http://schemas.microsoft.com/office/drawing/2010/main" val="0"/>
              </a:ext>
            </a:extLst>
          </a:blip>
          <a:srcRect l="12097"/>
          <a:stretch/>
        </p:blipFill>
        <p:spPr>
          <a:xfrm>
            <a:off x="9302450" y="1064262"/>
            <a:ext cx="4000522" cy="2560990"/>
          </a:xfrm>
          <a:prstGeom prst="rect">
            <a:avLst/>
          </a:prstGeom>
        </p:spPr>
      </p:pic>
      <p:sp>
        <p:nvSpPr>
          <p:cNvPr id="8" name="テキスト ボックス 7">
            <a:extLst>
              <a:ext uri="{FF2B5EF4-FFF2-40B4-BE49-F238E27FC236}">
                <a16:creationId xmlns:a16="http://schemas.microsoft.com/office/drawing/2014/main" id="{8D60B795-E5D3-532C-487A-1A39AFB1E651}"/>
              </a:ext>
            </a:extLst>
          </p:cNvPr>
          <p:cNvSpPr txBox="1"/>
          <p:nvPr/>
        </p:nvSpPr>
        <p:spPr>
          <a:xfrm>
            <a:off x="176115" y="179307"/>
            <a:ext cx="13333445" cy="584775"/>
          </a:xfrm>
          <a:prstGeom prst="rect">
            <a:avLst/>
          </a:prstGeom>
          <a:noFill/>
        </p:spPr>
        <p:txBody>
          <a:bodyPr wrap="square" rtlCol="0">
            <a:spAutoFit/>
          </a:bodyPr>
          <a:lstStyle/>
          <a:p>
            <a:r>
              <a:rPr kumimoji="1" lang="en-US" altLang="ja-JP" sz="3200" b="1" dirty="0"/>
              <a:t>HAGIBIS</a:t>
            </a:r>
            <a:r>
              <a:rPr lang="ja-JP" altLang="en-US" sz="3200" b="1" dirty="0"/>
              <a:t>を対象とした際の期間内最大危険度（</a:t>
            </a:r>
            <a:r>
              <a:rPr lang="en-US" altLang="ja-JP" sz="3200" b="1" dirty="0"/>
              <a:t>MRP</a:t>
            </a:r>
            <a:r>
              <a:rPr lang="ja-JP" altLang="en-US" sz="3200" b="1" dirty="0"/>
              <a:t>）分布</a:t>
            </a:r>
            <a:endParaRPr kumimoji="1" lang="ja-JP" altLang="en-US" sz="3200" b="1" dirty="0"/>
          </a:p>
        </p:txBody>
      </p:sp>
      <p:sp>
        <p:nvSpPr>
          <p:cNvPr id="33" name="テキスト ボックス 32">
            <a:extLst>
              <a:ext uri="{FF2B5EF4-FFF2-40B4-BE49-F238E27FC236}">
                <a16:creationId xmlns:a16="http://schemas.microsoft.com/office/drawing/2014/main" id="{81586D8A-AECF-51B5-BE14-E7ABE90F0837}"/>
              </a:ext>
            </a:extLst>
          </p:cNvPr>
          <p:cNvSpPr txBox="1"/>
          <p:nvPr/>
        </p:nvSpPr>
        <p:spPr>
          <a:xfrm>
            <a:off x="4861960" y="1761359"/>
            <a:ext cx="1234040" cy="369332"/>
          </a:xfrm>
          <a:prstGeom prst="rect">
            <a:avLst/>
          </a:prstGeom>
          <a:noFill/>
        </p:spPr>
        <p:txBody>
          <a:bodyPr wrap="square" rtlCol="0">
            <a:spAutoFit/>
          </a:bodyPr>
          <a:lstStyle/>
          <a:p>
            <a:r>
              <a:rPr lang="en-US" altLang="ja-JP" dirty="0"/>
              <a:t>725204</a:t>
            </a:r>
            <a:r>
              <a:rPr kumimoji="1" lang="ja-JP" altLang="en-US" dirty="0"/>
              <a:t>点</a:t>
            </a:r>
          </a:p>
        </p:txBody>
      </p:sp>
      <p:grpSp>
        <p:nvGrpSpPr>
          <p:cNvPr id="35" name="グループ化 34">
            <a:extLst>
              <a:ext uri="{FF2B5EF4-FFF2-40B4-BE49-F238E27FC236}">
                <a16:creationId xmlns:a16="http://schemas.microsoft.com/office/drawing/2014/main" id="{288A4B91-33FF-9F28-5EDC-D2ECDE486DE9}"/>
              </a:ext>
            </a:extLst>
          </p:cNvPr>
          <p:cNvGrpSpPr/>
          <p:nvPr/>
        </p:nvGrpSpPr>
        <p:grpSpPr>
          <a:xfrm>
            <a:off x="0" y="3773872"/>
            <a:ext cx="12202702" cy="3656712"/>
            <a:chOff x="-138533" y="3785147"/>
            <a:chExt cx="12202702" cy="3656712"/>
          </a:xfrm>
        </p:grpSpPr>
        <p:pic>
          <p:nvPicPr>
            <p:cNvPr id="11" name="図 10" descr="マップ が含まれている画像&#10;&#10;自動的に生成された説明">
              <a:extLst>
                <a:ext uri="{FF2B5EF4-FFF2-40B4-BE49-F238E27FC236}">
                  <a16:creationId xmlns:a16="http://schemas.microsoft.com/office/drawing/2014/main" id="{CF544A07-D38E-2E2E-4FA5-9314F5494B4D}"/>
                </a:ext>
              </a:extLst>
            </p:cNvPr>
            <p:cNvPicPr>
              <a:picLocks noChangeAspect="1"/>
            </p:cNvPicPr>
            <p:nvPr/>
          </p:nvPicPr>
          <p:blipFill>
            <a:blip r:embed="rId5">
              <a:extLst>
                <a:ext uri="{28A0092B-C50C-407E-A947-70E740481C1C}">
                  <a14:useLocalDpi xmlns:a14="http://schemas.microsoft.com/office/drawing/2010/main" val="0"/>
                </a:ext>
              </a:extLst>
            </a:blip>
            <a:srcRect l="20761" r="20697" b="13713"/>
            <a:stretch/>
          </p:blipFill>
          <p:spPr>
            <a:xfrm>
              <a:off x="8651085" y="4220981"/>
              <a:ext cx="2530003" cy="2637020"/>
            </a:xfrm>
            <a:prstGeom prst="rect">
              <a:avLst/>
            </a:prstGeom>
          </p:spPr>
        </p:pic>
        <p:graphicFrame>
          <p:nvGraphicFramePr>
            <p:cNvPr id="24" name="グラフ 23">
              <a:extLst>
                <a:ext uri="{FF2B5EF4-FFF2-40B4-BE49-F238E27FC236}">
                  <a16:creationId xmlns:a16="http://schemas.microsoft.com/office/drawing/2014/main" id="{18390E9B-0226-09F5-4576-46E275BF36A5}"/>
                </a:ext>
              </a:extLst>
            </p:cNvPr>
            <p:cNvGraphicFramePr/>
            <p:nvPr>
              <p:extLst>
                <p:ext uri="{D42A27DB-BD31-4B8C-83A1-F6EECF244321}">
                  <p14:modId xmlns:p14="http://schemas.microsoft.com/office/powerpoint/2010/main" val="607670151"/>
                </p:ext>
              </p:extLst>
            </p:nvPr>
          </p:nvGraphicFramePr>
          <p:xfrm>
            <a:off x="-138533" y="3785147"/>
            <a:ext cx="8749133" cy="3656712"/>
          </p:xfrm>
          <a:graphic>
            <a:graphicData uri="http://schemas.openxmlformats.org/drawingml/2006/chart">
              <c:chart xmlns:c="http://schemas.openxmlformats.org/drawingml/2006/chart" xmlns:r="http://schemas.openxmlformats.org/officeDocument/2006/relationships" r:id="rId6"/>
            </a:graphicData>
          </a:graphic>
        </p:graphicFrame>
        <p:sp>
          <p:nvSpPr>
            <p:cNvPr id="28" name="テキスト ボックス 27">
              <a:extLst>
                <a:ext uri="{FF2B5EF4-FFF2-40B4-BE49-F238E27FC236}">
                  <a16:creationId xmlns:a16="http://schemas.microsoft.com/office/drawing/2014/main" id="{3D8D0870-4BD0-33AF-5670-8E80BFC4A6EF}"/>
                </a:ext>
              </a:extLst>
            </p:cNvPr>
            <p:cNvSpPr txBox="1"/>
            <p:nvPr/>
          </p:nvSpPr>
          <p:spPr>
            <a:xfrm>
              <a:off x="9826806" y="5892651"/>
              <a:ext cx="2237363" cy="707886"/>
            </a:xfrm>
            <a:prstGeom prst="rect">
              <a:avLst/>
            </a:prstGeom>
            <a:noFill/>
          </p:spPr>
          <p:txBody>
            <a:bodyPr wrap="square" rtlCol="0">
              <a:spAutoFit/>
            </a:bodyPr>
            <a:lstStyle/>
            <a:p>
              <a:r>
                <a:rPr lang="ja-JP" altLang="en-US" sz="2000" b="1" dirty="0"/>
                <a:t>日本全国にとっての最悪コース</a:t>
              </a:r>
              <a:endParaRPr kumimoji="1" lang="ja-JP" altLang="en-US" sz="2000" b="1" dirty="0"/>
            </a:p>
          </p:txBody>
        </p:sp>
        <p:sp>
          <p:nvSpPr>
            <p:cNvPr id="32" name="テキスト ボックス 31">
              <a:extLst>
                <a:ext uri="{FF2B5EF4-FFF2-40B4-BE49-F238E27FC236}">
                  <a16:creationId xmlns:a16="http://schemas.microsoft.com/office/drawing/2014/main" id="{43EB47D4-0E10-1876-45A6-CDE0768E162A}"/>
                </a:ext>
              </a:extLst>
            </p:cNvPr>
            <p:cNvSpPr txBox="1"/>
            <p:nvPr/>
          </p:nvSpPr>
          <p:spPr>
            <a:xfrm>
              <a:off x="9042408" y="4806135"/>
              <a:ext cx="1234040" cy="369332"/>
            </a:xfrm>
            <a:prstGeom prst="rect">
              <a:avLst/>
            </a:prstGeom>
            <a:noFill/>
          </p:spPr>
          <p:txBody>
            <a:bodyPr wrap="square" rtlCol="0">
              <a:spAutoFit/>
            </a:bodyPr>
            <a:lstStyle/>
            <a:p>
              <a:r>
                <a:rPr kumimoji="1" lang="en-US" altLang="ja-JP" dirty="0"/>
                <a:t>775856</a:t>
              </a:r>
              <a:r>
                <a:rPr kumimoji="1" lang="ja-JP" altLang="en-US" dirty="0"/>
                <a:t>点</a:t>
              </a:r>
            </a:p>
          </p:txBody>
        </p:sp>
        <p:sp>
          <p:nvSpPr>
            <p:cNvPr id="34" name="テキスト ボックス 33">
              <a:extLst>
                <a:ext uri="{FF2B5EF4-FFF2-40B4-BE49-F238E27FC236}">
                  <a16:creationId xmlns:a16="http://schemas.microsoft.com/office/drawing/2014/main" id="{EDF9E39A-CD88-BA8E-085F-6E963D0C0717}"/>
                </a:ext>
              </a:extLst>
            </p:cNvPr>
            <p:cNvSpPr txBox="1"/>
            <p:nvPr/>
          </p:nvSpPr>
          <p:spPr>
            <a:xfrm>
              <a:off x="8683650" y="4413452"/>
              <a:ext cx="1523465" cy="415498"/>
            </a:xfrm>
            <a:prstGeom prst="rect">
              <a:avLst/>
            </a:prstGeom>
            <a:noFill/>
          </p:spPr>
          <p:txBody>
            <a:bodyPr wrap="square" rtlCol="0">
              <a:spAutoFit/>
            </a:bodyPr>
            <a:lstStyle/>
            <a:p>
              <a:r>
                <a:rPr lang="en-US" altLang="ja-JP" sz="1050" b="1" dirty="0">
                  <a:solidFill>
                    <a:srgbClr val="FF0000"/>
                  </a:solidFill>
                </a:rPr>
                <a:t>c</a:t>
              </a:r>
              <a:r>
                <a:rPr kumimoji="1" lang="en-US" altLang="ja-JP" sz="1050" b="1" dirty="0">
                  <a:solidFill>
                    <a:srgbClr val="FF0000"/>
                  </a:solidFill>
                </a:rPr>
                <a:t>000</a:t>
              </a:r>
              <a:r>
                <a:rPr kumimoji="1" lang="ja-JP" altLang="en-US" sz="1050" b="1" dirty="0">
                  <a:solidFill>
                    <a:srgbClr val="FF0000"/>
                  </a:solidFill>
                </a:rPr>
                <a:t>と比較すると</a:t>
              </a:r>
              <a:r>
                <a:rPr kumimoji="1" lang="en-US" altLang="ja-JP" sz="1050" b="1" dirty="0">
                  <a:solidFill>
                    <a:srgbClr val="FF0000"/>
                  </a:solidFill>
                </a:rPr>
                <a:t>6.98%</a:t>
              </a:r>
              <a:r>
                <a:rPr kumimoji="1" lang="ja-JP" altLang="en-US" sz="1050" b="1" dirty="0">
                  <a:solidFill>
                    <a:srgbClr val="FF0000"/>
                  </a:solidFill>
                </a:rPr>
                <a:t>程高い点数に</a:t>
              </a:r>
            </a:p>
          </p:txBody>
        </p:sp>
      </p:grpSp>
      <p:grpSp>
        <p:nvGrpSpPr>
          <p:cNvPr id="39" name="グループ化 38">
            <a:extLst>
              <a:ext uri="{FF2B5EF4-FFF2-40B4-BE49-F238E27FC236}">
                <a16:creationId xmlns:a16="http://schemas.microsoft.com/office/drawing/2014/main" id="{F0C6CE42-9C1C-E9E5-9499-A89267E491E7}"/>
              </a:ext>
            </a:extLst>
          </p:cNvPr>
          <p:cNvGrpSpPr/>
          <p:nvPr/>
        </p:nvGrpSpPr>
        <p:grpSpPr>
          <a:xfrm>
            <a:off x="0" y="1039394"/>
            <a:ext cx="9213404" cy="2733164"/>
            <a:chOff x="0" y="1039394"/>
            <a:chExt cx="9213404" cy="2733164"/>
          </a:xfrm>
        </p:grpSpPr>
        <p:pic>
          <p:nvPicPr>
            <p:cNvPr id="17" name="図 16" descr="マップ&#10;&#10;自動的に生成された説明">
              <a:extLst>
                <a:ext uri="{FF2B5EF4-FFF2-40B4-BE49-F238E27FC236}">
                  <a16:creationId xmlns:a16="http://schemas.microsoft.com/office/drawing/2014/main" id="{56CFFAF2-9909-AA15-2027-E7B437CC5296}"/>
                </a:ext>
              </a:extLst>
            </p:cNvPr>
            <p:cNvPicPr>
              <a:picLocks noChangeAspect="1"/>
            </p:cNvPicPr>
            <p:nvPr/>
          </p:nvPicPr>
          <p:blipFill>
            <a:blip r:embed="rId7">
              <a:extLst>
                <a:ext uri="{28A0092B-C50C-407E-A947-70E740481C1C}">
                  <a14:useLocalDpi xmlns:a14="http://schemas.microsoft.com/office/drawing/2010/main" val="0"/>
                </a:ext>
              </a:extLst>
            </a:blip>
            <a:srcRect l="21082" r="17491"/>
            <a:stretch/>
          </p:blipFill>
          <p:spPr>
            <a:xfrm>
              <a:off x="6884982" y="1092063"/>
              <a:ext cx="2328422" cy="2680495"/>
            </a:xfrm>
            <a:prstGeom prst="rect">
              <a:avLst/>
            </a:prstGeom>
          </p:spPr>
        </p:pic>
        <p:pic>
          <p:nvPicPr>
            <p:cNvPr id="15" name="図 14" descr="マップ&#10;&#10;自動的に生成された説明">
              <a:extLst>
                <a:ext uri="{FF2B5EF4-FFF2-40B4-BE49-F238E27FC236}">
                  <a16:creationId xmlns:a16="http://schemas.microsoft.com/office/drawing/2014/main" id="{9376799A-810A-A03D-A13A-C38A2B0B8272}"/>
                </a:ext>
              </a:extLst>
            </p:cNvPr>
            <p:cNvPicPr>
              <a:picLocks noChangeAspect="1"/>
            </p:cNvPicPr>
            <p:nvPr/>
          </p:nvPicPr>
          <p:blipFill>
            <a:blip r:embed="rId8">
              <a:extLst>
                <a:ext uri="{28A0092B-C50C-407E-A947-70E740481C1C}">
                  <a14:useLocalDpi xmlns:a14="http://schemas.microsoft.com/office/drawing/2010/main" val="0"/>
                </a:ext>
              </a:extLst>
            </a:blip>
            <a:srcRect l="19291" r="21351"/>
            <a:stretch/>
          </p:blipFill>
          <p:spPr>
            <a:xfrm>
              <a:off x="2454477" y="1092062"/>
              <a:ext cx="2249976" cy="2680495"/>
            </a:xfrm>
            <a:prstGeom prst="rect">
              <a:avLst/>
            </a:prstGeom>
          </p:spPr>
        </p:pic>
        <p:pic>
          <p:nvPicPr>
            <p:cNvPr id="13" name="図 12" descr="マップ&#10;&#10;自動的に生成された説明">
              <a:extLst>
                <a:ext uri="{FF2B5EF4-FFF2-40B4-BE49-F238E27FC236}">
                  <a16:creationId xmlns:a16="http://schemas.microsoft.com/office/drawing/2014/main" id="{E0FCAABE-476D-40B6-2CD4-DF8D1627F286}"/>
                </a:ext>
              </a:extLst>
            </p:cNvPr>
            <p:cNvPicPr>
              <a:picLocks noChangeAspect="1"/>
            </p:cNvPicPr>
            <p:nvPr/>
          </p:nvPicPr>
          <p:blipFill>
            <a:blip r:embed="rId9">
              <a:extLst>
                <a:ext uri="{28A0092B-C50C-407E-A947-70E740481C1C}">
                  <a14:useLocalDpi xmlns:a14="http://schemas.microsoft.com/office/drawing/2010/main" val="0"/>
                </a:ext>
              </a:extLst>
            </a:blip>
            <a:srcRect l="19457" r="17426"/>
            <a:stretch/>
          </p:blipFill>
          <p:spPr>
            <a:xfrm>
              <a:off x="95250" y="1039394"/>
              <a:ext cx="2392459" cy="2680496"/>
            </a:xfrm>
            <a:prstGeom prst="rect">
              <a:avLst/>
            </a:prstGeom>
          </p:spPr>
        </p:pic>
        <p:sp>
          <p:nvSpPr>
            <p:cNvPr id="21" name="テキスト ボックス 20">
              <a:extLst>
                <a:ext uri="{FF2B5EF4-FFF2-40B4-BE49-F238E27FC236}">
                  <a16:creationId xmlns:a16="http://schemas.microsoft.com/office/drawing/2014/main" id="{3F6FD267-A22C-E9E3-024B-A2ABBF966FCE}"/>
                </a:ext>
              </a:extLst>
            </p:cNvPr>
            <p:cNvSpPr txBox="1"/>
            <p:nvPr/>
          </p:nvSpPr>
          <p:spPr>
            <a:xfrm>
              <a:off x="0" y="1118247"/>
              <a:ext cx="4183732" cy="400110"/>
            </a:xfrm>
            <a:prstGeom prst="rect">
              <a:avLst/>
            </a:prstGeom>
            <a:noFill/>
          </p:spPr>
          <p:txBody>
            <a:bodyPr wrap="square" rtlCol="0">
              <a:spAutoFit/>
            </a:bodyPr>
            <a:lstStyle/>
            <a:p>
              <a:r>
                <a:rPr kumimoji="1" lang="ja-JP" altLang="en-US" sz="2000" b="1" u="sng" dirty="0">
                  <a:solidFill>
                    <a:srgbClr val="002060"/>
                  </a:solidFill>
                </a:rPr>
                <a:t>九州直撃</a:t>
              </a:r>
            </a:p>
          </p:txBody>
        </p:sp>
        <p:sp>
          <p:nvSpPr>
            <p:cNvPr id="22" name="テキスト ボックス 21">
              <a:extLst>
                <a:ext uri="{FF2B5EF4-FFF2-40B4-BE49-F238E27FC236}">
                  <a16:creationId xmlns:a16="http://schemas.microsoft.com/office/drawing/2014/main" id="{1F27DDDD-3615-00D2-350C-3E5C5A89EAE7}"/>
                </a:ext>
              </a:extLst>
            </p:cNvPr>
            <p:cNvSpPr txBox="1"/>
            <p:nvPr/>
          </p:nvSpPr>
          <p:spPr>
            <a:xfrm>
              <a:off x="6429429" y="2777126"/>
              <a:ext cx="2507797" cy="707886"/>
            </a:xfrm>
            <a:prstGeom prst="rect">
              <a:avLst/>
            </a:prstGeom>
            <a:noFill/>
          </p:spPr>
          <p:txBody>
            <a:bodyPr wrap="square" rtlCol="0">
              <a:spAutoFit/>
            </a:bodyPr>
            <a:lstStyle/>
            <a:p>
              <a:r>
                <a:rPr kumimoji="1" lang="ja-JP" altLang="en-US" sz="2000" b="1" u="sng" dirty="0">
                  <a:solidFill>
                    <a:srgbClr val="002060"/>
                  </a:solidFill>
                </a:rPr>
                <a:t>上陸せずに</a:t>
              </a:r>
              <a:endParaRPr kumimoji="1" lang="en-US" altLang="ja-JP" sz="2000" b="1" u="sng" dirty="0">
                <a:solidFill>
                  <a:srgbClr val="002060"/>
                </a:solidFill>
              </a:endParaRPr>
            </a:p>
            <a:p>
              <a:r>
                <a:rPr kumimoji="1" lang="ja-JP" altLang="en-US" sz="2000" b="1" u="sng" dirty="0">
                  <a:solidFill>
                    <a:srgbClr val="002060"/>
                  </a:solidFill>
                </a:rPr>
                <a:t>日本の東を通過</a:t>
              </a:r>
            </a:p>
          </p:txBody>
        </p:sp>
        <p:sp>
          <p:nvSpPr>
            <p:cNvPr id="23" name="テキスト ボックス 22">
              <a:extLst>
                <a:ext uri="{FF2B5EF4-FFF2-40B4-BE49-F238E27FC236}">
                  <a16:creationId xmlns:a16="http://schemas.microsoft.com/office/drawing/2014/main" id="{19022CED-0665-5484-AFC7-569936B44F02}"/>
                </a:ext>
              </a:extLst>
            </p:cNvPr>
            <p:cNvSpPr txBox="1"/>
            <p:nvPr/>
          </p:nvSpPr>
          <p:spPr>
            <a:xfrm>
              <a:off x="2597378" y="1101735"/>
              <a:ext cx="4183732" cy="400110"/>
            </a:xfrm>
            <a:prstGeom prst="rect">
              <a:avLst/>
            </a:prstGeom>
            <a:noFill/>
          </p:spPr>
          <p:txBody>
            <a:bodyPr wrap="square" rtlCol="0">
              <a:spAutoFit/>
            </a:bodyPr>
            <a:lstStyle/>
            <a:p>
              <a:r>
                <a:rPr lang="ja-JP" altLang="en-US" sz="2000" b="1" u="sng" dirty="0">
                  <a:solidFill>
                    <a:srgbClr val="002060"/>
                  </a:solidFill>
                </a:rPr>
                <a:t>近畿</a:t>
              </a:r>
              <a:r>
                <a:rPr kumimoji="1" lang="ja-JP" altLang="en-US" sz="2000" b="1" u="sng" dirty="0">
                  <a:solidFill>
                    <a:srgbClr val="002060"/>
                  </a:solidFill>
                </a:rPr>
                <a:t>直</a:t>
              </a:r>
              <a:r>
                <a:rPr kumimoji="1" lang="ja-JP" altLang="en-US" sz="2000" b="1" dirty="0">
                  <a:solidFill>
                    <a:srgbClr val="002060"/>
                  </a:solidFill>
                </a:rPr>
                <a:t>撃</a:t>
              </a:r>
            </a:p>
          </p:txBody>
        </p:sp>
        <p:sp>
          <p:nvSpPr>
            <p:cNvPr id="36" name="テキスト ボックス 35">
              <a:extLst>
                <a:ext uri="{FF2B5EF4-FFF2-40B4-BE49-F238E27FC236}">
                  <a16:creationId xmlns:a16="http://schemas.microsoft.com/office/drawing/2014/main" id="{F47C720B-825F-14F9-3B0E-1CBF36917B4C}"/>
                </a:ext>
              </a:extLst>
            </p:cNvPr>
            <p:cNvSpPr txBox="1"/>
            <p:nvPr/>
          </p:nvSpPr>
          <p:spPr>
            <a:xfrm>
              <a:off x="7042246" y="1725401"/>
              <a:ext cx="1234040" cy="369332"/>
            </a:xfrm>
            <a:prstGeom prst="rect">
              <a:avLst/>
            </a:prstGeom>
            <a:noFill/>
          </p:spPr>
          <p:txBody>
            <a:bodyPr wrap="square" rtlCol="0">
              <a:spAutoFit/>
            </a:bodyPr>
            <a:lstStyle/>
            <a:p>
              <a:r>
                <a:rPr lang="en-US" altLang="ja-JP" dirty="0"/>
                <a:t>619306</a:t>
              </a:r>
              <a:r>
                <a:rPr kumimoji="1" lang="ja-JP" altLang="en-US" dirty="0"/>
                <a:t>点</a:t>
              </a:r>
            </a:p>
          </p:txBody>
        </p:sp>
        <p:sp>
          <p:nvSpPr>
            <p:cNvPr id="37" name="テキスト ボックス 36">
              <a:extLst>
                <a:ext uri="{FF2B5EF4-FFF2-40B4-BE49-F238E27FC236}">
                  <a16:creationId xmlns:a16="http://schemas.microsoft.com/office/drawing/2014/main" id="{C6978974-6988-22E1-A181-74512778E3AF}"/>
                </a:ext>
              </a:extLst>
            </p:cNvPr>
            <p:cNvSpPr txBox="1"/>
            <p:nvPr/>
          </p:nvSpPr>
          <p:spPr>
            <a:xfrm>
              <a:off x="2575769" y="1559231"/>
              <a:ext cx="1234040" cy="369332"/>
            </a:xfrm>
            <a:prstGeom prst="rect">
              <a:avLst/>
            </a:prstGeom>
            <a:noFill/>
          </p:spPr>
          <p:txBody>
            <a:bodyPr wrap="square" rtlCol="0">
              <a:spAutoFit/>
            </a:bodyPr>
            <a:lstStyle/>
            <a:p>
              <a:r>
                <a:rPr lang="en-US" altLang="ja-JP" dirty="0"/>
                <a:t>706111</a:t>
              </a:r>
              <a:r>
                <a:rPr kumimoji="1" lang="ja-JP" altLang="en-US" dirty="0"/>
                <a:t>点</a:t>
              </a:r>
            </a:p>
          </p:txBody>
        </p:sp>
        <p:sp>
          <p:nvSpPr>
            <p:cNvPr id="38" name="テキスト ボックス 37">
              <a:extLst>
                <a:ext uri="{FF2B5EF4-FFF2-40B4-BE49-F238E27FC236}">
                  <a16:creationId xmlns:a16="http://schemas.microsoft.com/office/drawing/2014/main" id="{E4F2697D-CF01-1637-7FC5-5B0BD5AC60BC}"/>
                </a:ext>
              </a:extLst>
            </p:cNvPr>
            <p:cNvSpPr txBox="1"/>
            <p:nvPr/>
          </p:nvSpPr>
          <p:spPr>
            <a:xfrm>
              <a:off x="0" y="1559231"/>
              <a:ext cx="1234040" cy="369332"/>
            </a:xfrm>
            <a:prstGeom prst="rect">
              <a:avLst/>
            </a:prstGeom>
            <a:noFill/>
          </p:spPr>
          <p:txBody>
            <a:bodyPr wrap="square" rtlCol="0">
              <a:spAutoFit/>
            </a:bodyPr>
            <a:lstStyle/>
            <a:p>
              <a:r>
                <a:rPr lang="en-US" altLang="ja-JP" dirty="0"/>
                <a:t>572527</a:t>
              </a:r>
              <a:r>
                <a:rPr kumimoji="1" lang="ja-JP" altLang="en-US" dirty="0"/>
                <a:t>点</a:t>
              </a:r>
            </a:p>
          </p:txBody>
        </p:sp>
      </p:grpSp>
      <p:pic>
        <p:nvPicPr>
          <p:cNvPr id="9" name="図 8">
            <a:extLst>
              <a:ext uri="{FF2B5EF4-FFF2-40B4-BE49-F238E27FC236}">
                <a16:creationId xmlns:a16="http://schemas.microsoft.com/office/drawing/2014/main" id="{85429EBA-3662-F842-4F52-2AAD6BA1ED73}"/>
              </a:ext>
            </a:extLst>
          </p:cNvPr>
          <p:cNvPicPr>
            <a:picLocks noChangeAspect="1"/>
          </p:cNvPicPr>
          <p:nvPr/>
        </p:nvPicPr>
        <p:blipFill>
          <a:blip r:embed="rId10"/>
          <a:stretch>
            <a:fillRect/>
          </a:stretch>
        </p:blipFill>
        <p:spPr>
          <a:xfrm>
            <a:off x="740088" y="2609391"/>
            <a:ext cx="1754310" cy="911472"/>
          </a:xfrm>
          <a:prstGeom prst="rect">
            <a:avLst/>
          </a:prstGeom>
        </p:spPr>
      </p:pic>
      <p:sp>
        <p:nvSpPr>
          <p:cNvPr id="27" name="テキスト ボックス 26">
            <a:extLst>
              <a:ext uri="{FF2B5EF4-FFF2-40B4-BE49-F238E27FC236}">
                <a16:creationId xmlns:a16="http://schemas.microsoft.com/office/drawing/2014/main" id="{BE95A1CC-225E-412C-20F7-AEB2E428A3F2}"/>
              </a:ext>
            </a:extLst>
          </p:cNvPr>
          <p:cNvSpPr txBox="1"/>
          <p:nvPr/>
        </p:nvSpPr>
        <p:spPr>
          <a:xfrm>
            <a:off x="3664525" y="2531054"/>
            <a:ext cx="2237363" cy="707886"/>
          </a:xfrm>
          <a:prstGeom prst="rect">
            <a:avLst/>
          </a:prstGeom>
          <a:noFill/>
        </p:spPr>
        <p:txBody>
          <a:bodyPr wrap="square" rtlCol="0">
            <a:spAutoFit/>
          </a:bodyPr>
          <a:lstStyle/>
          <a:p>
            <a:r>
              <a:rPr kumimoji="1" lang="ja-JP" altLang="en-US" sz="2000" b="1" dirty="0">
                <a:solidFill>
                  <a:srgbClr val="002060"/>
                </a:solidFill>
              </a:rPr>
              <a:t>実際の経路を再現した</a:t>
            </a:r>
            <a:r>
              <a:rPr kumimoji="1" lang="en-US" altLang="ja-JP" sz="2000" b="1" dirty="0">
                <a:solidFill>
                  <a:srgbClr val="002060"/>
                </a:solidFill>
              </a:rPr>
              <a:t>c000</a:t>
            </a:r>
            <a:endParaRPr kumimoji="1" lang="ja-JP" altLang="en-US" sz="2000" b="1" dirty="0">
              <a:solidFill>
                <a:srgbClr val="002060"/>
              </a:solidFill>
            </a:endParaRPr>
          </a:p>
        </p:txBody>
      </p:sp>
      <p:grpSp>
        <p:nvGrpSpPr>
          <p:cNvPr id="52" name="グループ化 51">
            <a:extLst>
              <a:ext uri="{FF2B5EF4-FFF2-40B4-BE49-F238E27FC236}">
                <a16:creationId xmlns:a16="http://schemas.microsoft.com/office/drawing/2014/main" id="{E0D7C06C-99CA-6DBA-706D-C15385D68581}"/>
              </a:ext>
            </a:extLst>
          </p:cNvPr>
          <p:cNvGrpSpPr/>
          <p:nvPr/>
        </p:nvGrpSpPr>
        <p:grpSpPr>
          <a:xfrm>
            <a:off x="4604833" y="3530915"/>
            <a:ext cx="4352554" cy="582555"/>
            <a:chOff x="12096750" y="3946197"/>
            <a:chExt cx="4352554" cy="582555"/>
          </a:xfrm>
        </p:grpSpPr>
        <p:sp>
          <p:nvSpPr>
            <p:cNvPr id="50" name="矢印: 下 49">
              <a:extLst>
                <a:ext uri="{FF2B5EF4-FFF2-40B4-BE49-F238E27FC236}">
                  <a16:creationId xmlns:a16="http://schemas.microsoft.com/office/drawing/2014/main" id="{D67C3549-9DF5-025B-C78F-CD5E7C5ED801}"/>
                </a:ext>
              </a:extLst>
            </p:cNvPr>
            <p:cNvSpPr/>
            <p:nvPr/>
          </p:nvSpPr>
          <p:spPr>
            <a:xfrm>
              <a:off x="12981327" y="4284013"/>
              <a:ext cx="155111" cy="244739"/>
            </a:xfrm>
            <a:prstGeom prst="downArrow">
              <a:avLst>
                <a:gd name="adj1" fmla="val 50000"/>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741DBD82-94AE-BDF6-B056-09DF76B83F4E}"/>
                </a:ext>
              </a:extLst>
            </p:cNvPr>
            <p:cNvSpPr txBox="1"/>
            <p:nvPr/>
          </p:nvSpPr>
          <p:spPr>
            <a:xfrm>
              <a:off x="12096750" y="3946197"/>
              <a:ext cx="4352554" cy="261610"/>
            </a:xfrm>
            <a:prstGeom prst="rect">
              <a:avLst/>
            </a:prstGeom>
            <a:noFill/>
          </p:spPr>
          <p:txBody>
            <a:bodyPr wrap="square" rtlCol="0">
              <a:spAutoFit/>
            </a:bodyPr>
            <a:lstStyle/>
            <a:p>
              <a:r>
                <a:rPr lang="ja-JP" altLang="en-US" sz="1100" b="1" dirty="0">
                  <a:solidFill>
                    <a:srgbClr val="FF0000"/>
                  </a:solidFill>
                </a:rPr>
                <a:t>日本全国にとっての最悪コース</a:t>
              </a:r>
              <a:endParaRPr kumimoji="1" lang="ja-JP" altLang="en-US" sz="1100" b="1" dirty="0">
                <a:solidFill>
                  <a:srgbClr val="FF0000"/>
                </a:solidFill>
              </a:endParaRPr>
            </a:p>
          </p:txBody>
        </p:sp>
      </p:grpSp>
      <p:sp>
        <p:nvSpPr>
          <p:cNvPr id="53" name="正方形/長方形 52">
            <a:extLst>
              <a:ext uri="{FF2B5EF4-FFF2-40B4-BE49-F238E27FC236}">
                <a16:creationId xmlns:a16="http://schemas.microsoft.com/office/drawing/2014/main" id="{A4C47B06-0DAE-2AE6-E3A7-896D2E849674}"/>
              </a:ext>
            </a:extLst>
          </p:cNvPr>
          <p:cNvSpPr/>
          <p:nvPr/>
        </p:nvSpPr>
        <p:spPr>
          <a:xfrm>
            <a:off x="5481198" y="6075700"/>
            <a:ext cx="171534" cy="297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686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C7F9-5E15-2EDE-C66A-90B8F65DE6A1}"/>
            </a:ext>
          </a:extLst>
        </p:cNvPr>
        <p:cNvGrpSpPr/>
        <p:nvPr/>
      </p:nvGrpSpPr>
      <p:grpSpPr>
        <a:xfrm>
          <a:off x="0" y="0"/>
          <a:ext cx="0" cy="0"/>
          <a:chOff x="0" y="0"/>
          <a:chExt cx="0" cy="0"/>
        </a:xfrm>
      </p:grpSpPr>
      <p:pic>
        <p:nvPicPr>
          <p:cNvPr id="42" name="図 41" descr="グラフ&#10;&#10;中程度の精度で自動的に生成された説明">
            <a:extLst>
              <a:ext uri="{FF2B5EF4-FFF2-40B4-BE49-F238E27FC236}">
                <a16:creationId xmlns:a16="http://schemas.microsoft.com/office/drawing/2014/main" id="{B9421B62-4B9E-4B60-E182-A565A34C5C26}"/>
              </a:ext>
            </a:extLst>
          </p:cNvPr>
          <p:cNvPicPr>
            <a:picLocks noChangeAspect="1"/>
          </p:cNvPicPr>
          <p:nvPr/>
        </p:nvPicPr>
        <p:blipFill>
          <a:blip r:embed="rId3">
            <a:extLst>
              <a:ext uri="{28A0092B-C50C-407E-A947-70E740481C1C}">
                <a14:useLocalDpi xmlns:a14="http://schemas.microsoft.com/office/drawing/2010/main" val="0"/>
              </a:ext>
            </a:extLst>
          </a:blip>
          <a:srcRect l="5384" r="21993"/>
          <a:stretch/>
        </p:blipFill>
        <p:spPr>
          <a:xfrm>
            <a:off x="385124" y="846239"/>
            <a:ext cx="3101532" cy="3020065"/>
          </a:xfrm>
          <a:prstGeom prst="rect">
            <a:avLst/>
          </a:prstGeom>
        </p:spPr>
      </p:pic>
      <p:pic>
        <p:nvPicPr>
          <p:cNvPr id="20" name="図 19" descr="グラフ が含まれている画像&#10;&#10;自動的に生成された説明">
            <a:extLst>
              <a:ext uri="{FF2B5EF4-FFF2-40B4-BE49-F238E27FC236}">
                <a16:creationId xmlns:a16="http://schemas.microsoft.com/office/drawing/2014/main" id="{6509678A-1924-718E-1337-DACA33BC10B9}"/>
              </a:ext>
            </a:extLst>
          </p:cNvPr>
          <p:cNvPicPr>
            <a:picLocks noChangeAspect="1"/>
          </p:cNvPicPr>
          <p:nvPr/>
        </p:nvPicPr>
        <p:blipFill>
          <a:blip r:embed="rId4">
            <a:extLst>
              <a:ext uri="{28A0092B-C50C-407E-A947-70E740481C1C}">
                <a14:useLocalDpi xmlns:a14="http://schemas.microsoft.com/office/drawing/2010/main" val="0"/>
              </a:ext>
            </a:extLst>
          </a:blip>
          <a:srcRect l="22542" t="29097" r="34906" b="10513"/>
          <a:stretch/>
        </p:blipFill>
        <p:spPr>
          <a:xfrm>
            <a:off x="306083" y="3866304"/>
            <a:ext cx="2941435" cy="2951999"/>
          </a:xfrm>
          <a:prstGeom prst="rect">
            <a:avLst/>
          </a:prstGeom>
        </p:spPr>
      </p:pic>
      <p:pic>
        <p:nvPicPr>
          <p:cNvPr id="22" name="図 21">
            <a:extLst>
              <a:ext uri="{FF2B5EF4-FFF2-40B4-BE49-F238E27FC236}">
                <a16:creationId xmlns:a16="http://schemas.microsoft.com/office/drawing/2014/main" id="{95FE2E1A-3B84-23CB-18DC-18CA3283908C}"/>
              </a:ext>
            </a:extLst>
          </p:cNvPr>
          <p:cNvPicPr>
            <a:picLocks noChangeAspect="1"/>
          </p:cNvPicPr>
          <p:nvPr/>
        </p:nvPicPr>
        <p:blipFill>
          <a:blip r:embed="rId5">
            <a:extLst>
              <a:ext uri="{28A0092B-C50C-407E-A947-70E740481C1C}">
                <a14:useLocalDpi xmlns:a14="http://schemas.microsoft.com/office/drawing/2010/main" val="0"/>
              </a:ext>
            </a:extLst>
          </a:blip>
          <a:srcRect l="22285" t="26872" r="31747"/>
          <a:stretch/>
        </p:blipFill>
        <p:spPr>
          <a:xfrm>
            <a:off x="3111673" y="3562852"/>
            <a:ext cx="3177540" cy="3574690"/>
          </a:xfrm>
          <a:prstGeom prst="rect">
            <a:avLst/>
          </a:prstGeom>
        </p:spPr>
      </p:pic>
      <p:sp>
        <p:nvSpPr>
          <p:cNvPr id="2" name="スライド番号プレースホルダー 1">
            <a:extLst>
              <a:ext uri="{FF2B5EF4-FFF2-40B4-BE49-F238E27FC236}">
                <a16:creationId xmlns:a16="http://schemas.microsoft.com/office/drawing/2014/main" id="{F7D046EC-3021-7F08-3787-A659568F7A34}"/>
              </a:ext>
            </a:extLst>
          </p:cNvPr>
          <p:cNvSpPr>
            <a:spLocks noGrp="1"/>
          </p:cNvSpPr>
          <p:nvPr>
            <p:ph type="sldNum" sz="quarter" idx="12"/>
          </p:nvPr>
        </p:nvSpPr>
        <p:spPr/>
        <p:txBody>
          <a:bodyPr/>
          <a:lstStyle/>
          <a:p>
            <a:fld id="{D934B125-B231-4034-ABE3-98F7396BA912}" type="slidenum">
              <a:rPr kumimoji="1" lang="ja-JP" altLang="en-US" smtClean="0"/>
              <a:t>13</a:t>
            </a:fld>
            <a:endParaRPr kumimoji="1" lang="ja-JP" altLang="en-US"/>
          </a:p>
        </p:txBody>
      </p:sp>
      <p:sp>
        <p:nvSpPr>
          <p:cNvPr id="3" name="正方形/長方形 2">
            <a:extLst>
              <a:ext uri="{FF2B5EF4-FFF2-40B4-BE49-F238E27FC236}">
                <a16:creationId xmlns:a16="http://schemas.microsoft.com/office/drawing/2014/main" id="{814563CB-49E4-4414-6B9A-F8E22E91F51C}"/>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4" name="テキスト ボックス 3">
            <a:extLst>
              <a:ext uri="{FF2B5EF4-FFF2-40B4-BE49-F238E27FC236}">
                <a16:creationId xmlns:a16="http://schemas.microsoft.com/office/drawing/2014/main" id="{7516C9A7-2B86-F54B-5F5A-3BA753181CEC}"/>
              </a:ext>
            </a:extLst>
          </p:cNvPr>
          <p:cNvSpPr txBox="1"/>
          <p:nvPr/>
        </p:nvSpPr>
        <p:spPr>
          <a:xfrm>
            <a:off x="176115" y="179307"/>
            <a:ext cx="13333445" cy="584775"/>
          </a:xfrm>
          <a:prstGeom prst="rect">
            <a:avLst/>
          </a:prstGeom>
          <a:noFill/>
        </p:spPr>
        <p:txBody>
          <a:bodyPr wrap="square" rtlCol="0">
            <a:spAutoFit/>
          </a:bodyPr>
          <a:lstStyle/>
          <a:p>
            <a:r>
              <a:rPr lang="ja-JP" altLang="en-US" sz="3200" b="1" dirty="0"/>
              <a:t>日本全国にとっての最悪経路</a:t>
            </a:r>
            <a:r>
              <a:rPr lang="en-US" altLang="ja-JP" sz="3200" b="1" dirty="0"/>
              <a:t>MRP</a:t>
            </a:r>
            <a:r>
              <a:rPr lang="ja-JP" altLang="en-US" sz="3200" b="1" dirty="0"/>
              <a:t>分布図</a:t>
            </a:r>
            <a:endParaRPr kumimoji="1" lang="ja-JP" altLang="en-US" sz="3200" b="1" dirty="0"/>
          </a:p>
        </p:txBody>
      </p:sp>
      <p:sp>
        <p:nvSpPr>
          <p:cNvPr id="13" name="テキスト ボックス 12">
            <a:extLst>
              <a:ext uri="{FF2B5EF4-FFF2-40B4-BE49-F238E27FC236}">
                <a16:creationId xmlns:a16="http://schemas.microsoft.com/office/drawing/2014/main" id="{28B387C4-DE7A-7B96-67B6-9411B51E6212}"/>
              </a:ext>
            </a:extLst>
          </p:cNvPr>
          <p:cNvSpPr txBox="1"/>
          <p:nvPr/>
        </p:nvSpPr>
        <p:spPr>
          <a:xfrm>
            <a:off x="6842837" y="-1514272"/>
            <a:ext cx="2311597" cy="523220"/>
          </a:xfrm>
          <a:prstGeom prst="rect">
            <a:avLst/>
          </a:prstGeom>
          <a:noFill/>
        </p:spPr>
        <p:txBody>
          <a:bodyPr wrap="square" rtlCol="0">
            <a:spAutoFit/>
          </a:bodyPr>
          <a:lstStyle/>
          <a:p>
            <a:r>
              <a:rPr kumimoji="1" lang="en-US" altLang="ja-JP" sz="2800" b="1" dirty="0"/>
              <a:t>HAGIBIS</a:t>
            </a:r>
            <a:endParaRPr kumimoji="1" lang="ja-JP" altLang="en-US" sz="2800" b="1" dirty="0"/>
          </a:p>
        </p:txBody>
      </p:sp>
      <p:sp>
        <p:nvSpPr>
          <p:cNvPr id="14" name="テキスト ボックス 13">
            <a:extLst>
              <a:ext uri="{FF2B5EF4-FFF2-40B4-BE49-F238E27FC236}">
                <a16:creationId xmlns:a16="http://schemas.microsoft.com/office/drawing/2014/main" id="{A7C65615-A22C-8B6D-9260-5ED4019E9A33}"/>
              </a:ext>
            </a:extLst>
          </p:cNvPr>
          <p:cNvSpPr txBox="1"/>
          <p:nvPr/>
        </p:nvSpPr>
        <p:spPr>
          <a:xfrm>
            <a:off x="3210089" y="3894344"/>
            <a:ext cx="2311597" cy="523220"/>
          </a:xfrm>
          <a:prstGeom prst="rect">
            <a:avLst/>
          </a:prstGeom>
          <a:noFill/>
        </p:spPr>
        <p:txBody>
          <a:bodyPr wrap="square" rtlCol="0">
            <a:spAutoFit/>
          </a:bodyPr>
          <a:lstStyle/>
          <a:p>
            <a:r>
              <a:rPr kumimoji="1" lang="en-US" altLang="ja-JP" sz="2800" b="1" dirty="0"/>
              <a:t>JONGDARI</a:t>
            </a:r>
            <a:endParaRPr kumimoji="1" lang="ja-JP" altLang="en-US" sz="2800" b="1" dirty="0"/>
          </a:p>
        </p:txBody>
      </p:sp>
      <p:sp>
        <p:nvSpPr>
          <p:cNvPr id="15" name="テキスト ボックス 14">
            <a:extLst>
              <a:ext uri="{FF2B5EF4-FFF2-40B4-BE49-F238E27FC236}">
                <a16:creationId xmlns:a16="http://schemas.microsoft.com/office/drawing/2014/main" id="{A32D9726-2A53-12E5-65F1-4678DD0B8B40}"/>
              </a:ext>
            </a:extLst>
          </p:cNvPr>
          <p:cNvSpPr txBox="1"/>
          <p:nvPr/>
        </p:nvSpPr>
        <p:spPr>
          <a:xfrm>
            <a:off x="860490" y="982251"/>
            <a:ext cx="2311597" cy="523220"/>
          </a:xfrm>
          <a:prstGeom prst="rect">
            <a:avLst/>
          </a:prstGeom>
          <a:noFill/>
        </p:spPr>
        <p:txBody>
          <a:bodyPr wrap="square" rtlCol="0">
            <a:spAutoFit/>
          </a:bodyPr>
          <a:lstStyle/>
          <a:p>
            <a:r>
              <a:rPr kumimoji="1" lang="en-US" altLang="ja-JP" sz="2800" b="1" dirty="0"/>
              <a:t>TRAMI</a:t>
            </a:r>
            <a:endParaRPr kumimoji="1" lang="ja-JP" altLang="en-US" sz="2800" b="1" dirty="0"/>
          </a:p>
        </p:txBody>
      </p:sp>
      <p:sp>
        <p:nvSpPr>
          <p:cNvPr id="16" name="テキスト ボックス 15">
            <a:extLst>
              <a:ext uri="{FF2B5EF4-FFF2-40B4-BE49-F238E27FC236}">
                <a16:creationId xmlns:a16="http://schemas.microsoft.com/office/drawing/2014/main" id="{19D8B4B3-AA97-BD6A-D35F-150F4CD38091}"/>
              </a:ext>
            </a:extLst>
          </p:cNvPr>
          <p:cNvSpPr txBox="1"/>
          <p:nvPr/>
        </p:nvSpPr>
        <p:spPr>
          <a:xfrm>
            <a:off x="292734" y="3897761"/>
            <a:ext cx="2311597" cy="523220"/>
          </a:xfrm>
          <a:prstGeom prst="rect">
            <a:avLst/>
          </a:prstGeom>
          <a:noFill/>
        </p:spPr>
        <p:txBody>
          <a:bodyPr wrap="square" rtlCol="0">
            <a:spAutoFit/>
          </a:bodyPr>
          <a:lstStyle/>
          <a:p>
            <a:r>
              <a:rPr lang="en-US" altLang="ja-JP" sz="2800" b="1" dirty="0"/>
              <a:t>JEBI</a:t>
            </a:r>
            <a:endParaRPr kumimoji="1" lang="ja-JP" altLang="en-US" sz="2800" b="1" dirty="0"/>
          </a:p>
        </p:txBody>
      </p:sp>
      <p:sp>
        <p:nvSpPr>
          <p:cNvPr id="11" name="テキスト ボックス 10">
            <a:extLst>
              <a:ext uri="{FF2B5EF4-FFF2-40B4-BE49-F238E27FC236}">
                <a16:creationId xmlns:a16="http://schemas.microsoft.com/office/drawing/2014/main" id="{E485B431-5510-2F70-8D3F-2DABD34AAC5C}"/>
              </a:ext>
            </a:extLst>
          </p:cNvPr>
          <p:cNvSpPr txBox="1"/>
          <p:nvPr/>
        </p:nvSpPr>
        <p:spPr>
          <a:xfrm>
            <a:off x="5637160" y="4820422"/>
            <a:ext cx="6757203" cy="923330"/>
          </a:xfrm>
          <a:prstGeom prst="rect">
            <a:avLst/>
          </a:prstGeom>
          <a:noFill/>
        </p:spPr>
        <p:txBody>
          <a:bodyPr wrap="square" rtlCol="0">
            <a:spAutoFit/>
          </a:bodyPr>
          <a:lstStyle/>
          <a:p>
            <a:r>
              <a:rPr kumimoji="1" lang="ja-JP" altLang="en-US" b="1" dirty="0"/>
              <a:t>・</a:t>
            </a:r>
            <a:r>
              <a:rPr kumimoji="1" lang="en-US" altLang="ja-JP" b="1" dirty="0"/>
              <a:t>HAGIBIS,TRAMI</a:t>
            </a:r>
            <a:r>
              <a:rPr kumimoji="1" lang="ja-JP" altLang="en-US" b="1" dirty="0"/>
              <a:t>は台風が偏西風の影響で北東方向に大きく曲がりながら日本列島を縦断するため土砂災害の危険が広範囲に。</a:t>
            </a:r>
            <a:endParaRPr lang="en-US" altLang="ja-JP" b="1" dirty="0"/>
          </a:p>
        </p:txBody>
      </p:sp>
      <p:sp>
        <p:nvSpPr>
          <p:cNvPr id="25" name="テキスト ボックス 24">
            <a:extLst>
              <a:ext uri="{FF2B5EF4-FFF2-40B4-BE49-F238E27FC236}">
                <a16:creationId xmlns:a16="http://schemas.microsoft.com/office/drawing/2014/main" id="{B5FC0FF2-11FB-632B-BAF3-200C3BDEF249}"/>
              </a:ext>
            </a:extLst>
          </p:cNvPr>
          <p:cNvSpPr txBox="1"/>
          <p:nvPr/>
        </p:nvSpPr>
        <p:spPr>
          <a:xfrm>
            <a:off x="2431443" y="2617990"/>
            <a:ext cx="2609557" cy="369332"/>
          </a:xfrm>
          <a:prstGeom prst="rect">
            <a:avLst/>
          </a:prstGeom>
          <a:noFill/>
        </p:spPr>
        <p:txBody>
          <a:bodyPr wrap="square" rtlCol="0">
            <a:spAutoFit/>
          </a:bodyPr>
          <a:lstStyle/>
          <a:p>
            <a:r>
              <a:rPr kumimoji="1" lang="en-US" altLang="ja-JP" dirty="0"/>
              <a:t>744221</a:t>
            </a:r>
            <a:r>
              <a:rPr kumimoji="1" lang="ja-JP" altLang="en-US" dirty="0"/>
              <a:t>点</a:t>
            </a:r>
          </a:p>
        </p:txBody>
      </p:sp>
      <p:sp>
        <p:nvSpPr>
          <p:cNvPr id="27" name="テキスト ボックス 26">
            <a:extLst>
              <a:ext uri="{FF2B5EF4-FFF2-40B4-BE49-F238E27FC236}">
                <a16:creationId xmlns:a16="http://schemas.microsoft.com/office/drawing/2014/main" id="{0E57CEB9-C8CD-800E-352D-2D2F58343F6F}"/>
              </a:ext>
            </a:extLst>
          </p:cNvPr>
          <p:cNvSpPr txBox="1"/>
          <p:nvPr/>
        </p:nvSpPr>
        <p:spPr>
          <a:xfrm>
            <a:off x="1671520" y="5968367"/>
            <a:ext cx="2609557" cy="369332"/>
          </a:xfrm>
          <a:prstGeom prst="rect">
            <a:avLst/>
          </a:prstGeom>
          <a:noFill/>
        </p:spPr>
        <p:txBody>
          <a:bodyPr wrap="square" rtlCol="0">
            <a:spAutoFit/>
          </a:bodyPr>
          <a:lstStyle/>
          <a:p>
            <a:r>
              <a:rPr kumimoji="1" lang="en-US" altLang="ja-JP" dirty="0"/>
              <a:t>595446</a:t>
            </a:r>
            <a:r>
              <a:rPr kumimoji="1" lang="ja-JP" altLang="en-US" dirty="0"/>
              <a:t>点</a:t>
            </a:r>
          </a:p>
        </p:txBody>
      </p:sp>
      <p:sp>
        <p:nvSpPr>
          <p:cNvPr id="29" name="テキスト ボックス 28">
            <a:extLst>
              <a:ext uri="{FF2B5EF4-FFF2-40B4-BE49-F238E27FC236}">
                <a16:creationId xmlns:a16="http://schemas.microsoft.com/office/drawing/2014/main" id="{70CCDD91-E213-FB26-F425-2B5E88CD5962}"/>
              </a:ext>
            </a:extLst>
          </p:cNvPr>
          <p:cNvSpPr txBox="1"/>
          <p:nvPr/>
        </p:nvSpPr>
        <p:spPr>
          <a:xfrm>
            <a:off x="3505847" y="6079945"/>
            <a:ext cx="2609557" cy="369332"/>
          </a:xfrm>
          <a:prstGeom prst="rect">
            <a:avLst/>
          </a:prstGeom>
          <a:noFill/>
        </p:spPr>
        <p:txBody>
          <a:bodyPr wrap="square" rtlCol="0">
            <a:spAutoFit/>
          </a:bodyPr>
          <a:lstStyle/>
          <a:p>
            <a:r>
              <a:rPr lang="en-US" altLang="ja-JP" dirty="0"/>
              <a:t>517967</a:t>
            </a:r>
            <a:r>
              <a:rPr kumimoji="1" lang="ja-JP" altLang="en-US" dirty="0"/>
              <a:t>点</a:t>
            </a:r>
          </a:p>
        </p:txBody>
      </p:sp>
      <p:sp>
        <p:nvSpPr>
          <p:cNvPr id="30" name="テキスト ボックス 29">
            <a:extLst>
              <a:ext uri="{FF2B5EF4-FFF2-40B4-BE49-F238E27FC236}">
                <a16:creationId xmlns:a16="http://schemas.microsoft.com/office/drawing/2014/main" id="{42FFF920-771D-4D31-8766-5236BA7AE62C}"/>
              </a:ext>
            </a:extLst>
          </p:cNvPr>
          <p:cNvSpPr txBox="1"/>
          <p:nvPr/>
        </p:nvSpPr>
        <p:spPr>
          <a:xfrm>
            <a:off x="3276179" y="6428287"/>
            <a:ext cx="1523465" cy="415498"/>
          </a:xfrm>
          <a:prstGeom prst="rect">
            <a:avLst/>
          </a:prstGeom>
          <a:noFill/>
        </p:spPr>
        <p:txBody>
          <a:bodyPr wrap="square" rtlCol="0">
            <a:spAutoFit/>
          </a:bodyPr>
          <a:lstStyle/>
          <a:p>
            <a:r>
              <a:rPr lang="en-US" altLang="ja-JP" sz="1050" b="1" dirty="0">
                <a:solidFill>
                  <a:srgbClr val="FF0000"/>
                </a:solidFill>
              </a:rPr>
              <a:t>c</a:t>
            </a:r>
            <a:r>
              <a:rPr kumimoji="1" lang="en-US" altLang="ja-JP" sz="1050" b="1" dirty="0">
                <a:solidFill>
                  <a:srgbClr val="FF0000"/>
                </a:solidFill>
              </a:rPr>
              <a:t>000</a:t>
            </a:r>
            <a:r>
              <a:rPr kumimoji="1" lang="ja-JP" altLang="en-US" sz="1050" b="1" dirty="0">
                <a:solidFill>
                  <a:srgbClr val="FF0000"/>
                </a:solidFill>
              </a:rPr>
              <a:t>と比較すると</a:t>
            </a:r>
            <a:endParaRPr kumimoji="1" lang="en-US" altLang="ja-JP" sz="1050" b="1" dirty="0">
              <a:solidFill>
                <a:srgbClr val="FF0000"/>
              </a:solidFill>
            </a:endParaRPr>
          </a:p>
          <a:p>
            <a:r>
              <a:rPr kumimoji="1" lang="ja-JP" altLang="en-US" sz="1050" b="1" dirty="0">
                <a:solidFill>
                  <a:srgbClr val="FF0000"/>
                </a:solidFill>
              </a:rPr>
              <a:t>約</a:t>
            </a:r>
            <a:r>
              <a:rPr lang="en-US" altLang="ja-JP" sz="1050" b="1" dirty="0">
                <a:solidFill>
                  <a:srgbClr val="FF0000"/>
                </a:solidFill>
              </a:rPr>
              <a:t>14</a:t>
            </a:r>
            <a:r>
              <a:rPr kumimoji="1" lang="en-US" altLang="ja-JP" sz="1050" b="1" dirty="0">
                <a:solidFill>
                  <a:srgbClr val="FF0000"/>
                </a:solidFill>
              </a:rPr>
              <a:t>%</a:t>
            </a:r>
            <a:r>
              <a:rPr kumimoji="1" lang="ja-JP" altLang="en-US" sz="1050" b="1" dirty="0">
                <a:solidFill>
                  <a:srgbClr val="FF0000"/>
                </a:solidFill>
              </a:rPr>
              <a:t>程高い点数に</a:t>
            </a:r>
          </a:p>
        </p:txBody>
      </p:sp>
      <p:sp>
        <p:nvSpPr>
          <p:cNvPr id="31" name="テキスト ボックス 30">
            <a:extLst>
              <a:ext uri="{FF2B5EF4-FFF2-40B4-BE49-F238E27FC236}">
                <a16:creationId xmlns:a16="http://schemas.microsoft.com/office/drawing/2014/main" id="{AB179B39-6E0F-A04F-69E9-A12A307DCDE4}"/>
              </a:ext>
            </a:extLst>
          </p:cNvPr>
          <p:cNvSpPr txBox="1"/>
          <p:nvPr/>
        </p:nvSpPr>
        <p:spPr>
          <a:xfrm>
            <a:off x="2397663" y="2927969"/>
            <a:ext cx="1523465" cy="415498"/>
          </a:xfrm>
          <a:prstGeom prst="rect">
            <a:avLst/>
          </a:prstGeom>
          <a:noFill/>
        </p:spPr>
        <p:txBody>
          <a:bodyPr wrap="square" rtlCol="0">
            <a:spAutoFit/>
          </a:bodyPr>
          <a:lstStyle/>
          <a:p>
            <a:r>
              <a:rPr lang="en-US" altLang="ja-JP" sz="1050" b="1" dirty="0">
                <a:solidFill>
                  <a:srgbClr val="FF0000"/>
                </a:solidFill>
              </a:rPr>
              <a:t>c</a:t>
            </a:r>
            <a:r>
              <a:rPr kumimoji="1" lang="en-US" altLang="ja-JP" sz="1050" b="1" dirty="0">
                <a:solidFill>
                  <a:srgbClr val="FF0000"/>
                </a:solidFill>
              </a:rPr>
              <a:t>000</a:t>
            </a:r>
            <a:r>
              <a:rPr kumimoji="1" lang="ja-JP" altLang="en-US" sz="1050" b="1" dirty="0">
                <a:solidFill>
                  <a:srgbClr val="FF0000"/>
                </a:solidFill>
              </a:rPr>
              <a:t>と比較すると</a:t>
            </a:r>
            <a:endParaRPr kumimoji="1" lang="en-US" altLang="ja-JP" sz="1050" b="1" dirty="0">
              <a:solidFill>
                <a:srgbClr val="FF0000"/>
              </a:solidFill>
            </a:endParaRPr>
          </a:p>
          <a:p>
            <a:r>
              <a:rPr kumimoji="1" lang="ja-JP" altLang="en-US" sz="1050" b="1" dirty="0">
                <a:solidFill>
                  <a:srgbClr val="FF0000"/>
                </a:solidFill>
              </a:rPr>
              <a:t>約</a:t>
            </a:r>
            <a:r>
              <a:rPr kumimoji="1" lang="en-US" altLang="ja-JP" sz="1050" b="1" dirty="0">
                <a:solidFill>
                  <a:srgbClr val="FF0000"/>
                </a:solidFill>
              </a:rPr>
              <a:t>7%</a:t>
            </a:r>
            <a:r>
              <a:rPr kumimoji="1" lang="ja-JP" altLang="en-US" sz="1050" b="1" dirty="0">
                <a:solidFill>
                  <a:srgbClr val="FF0000"/>
                </a:solidFill>
              </a:rPr>
              <a:t>程高い点数に</a:t>
            </a:r>
          </a:p>
        </p:txBody>
      </p:sp>
      <p:sp>
        <p:nvSpPr>
          <p:cNvPr id="32" name="テキスト ボックス 31">
            <a:extLst>
              <a:ext uri="{FF2B5EF4-FFF2-40B4-BE49-F238E27FC236}">
                <a16:creationId xmlns:a16="http://schemas.microsoft.com/office/drawing/2014/main" id="{750A7374-1F91-43FD-4620-DAAA025E82A6}"/>
              </a:ext>
            </a:extLst>
          </p:cNvPr>
          <p:cNvSpPr txBox="1"/>
          <p:nvPr/>
        </p:nvSpPr>
        <p:spPr>
          <a:xfrm>
            <a:off x="1645439" y="6402805"/>
            <a:ext cx="1523465" cy="415498"/>
          </a:xfrm>
          <a:prstGeom prst="rect">
            <a:avLst/>
          </a:prstGeom>
          <a:noFill/>
        </p:spPr>
        <p:txBody>
          <a:bodyPr wrap="square" rtlCol="0">
            <a:spAutoFit/>
          </a:bodyPr>
          <a:lstStyle/>
          <a:p>
            <a:r>
              <a:rPr lang="en-US" altLang="ja-JP" sz="1050" b="1" dirty="0">
                <a:solidFill>
                  <a:srgbClr val="FF0000"/>
                </a:solidFill>
              </a:rPr>
              <a:t>c</a:t>
            </a:r>
            <a:r>
              <a:rPr kumimoji="1" lang="en-US" altLang="ja-JP" sz="1050" b="1" dirty="0">
                <a:solidFill>
                  <a:srgbClr val="FF0000"/>
                </a:solidFill>
              </a:rPr>
              <a:t>000</a:t>
            </a:r>
            <a:r>
              <a:rPr kumimoji="1" lang="ja-JP" altLang="en-US" sz="1050" b="1" dirty="0">
                <a:solidFill>
                  <a:srgbClr val="FF0000"/>
                </a:solidFill>
              </a:rPr>
              <a:t>と比較すると</a:t>
            </a:r>
            <a:endParaRPr kumimoji="1" lang="en-US" altLang="ja-JP" sz="1050" b="1" dirty="0">
              <a:solidFill>
                <a:srgbClr val="FF0000"/>
              </a:solidFill>
            </a:endParaRPr>
          </a:p>
          <a:p>
            <a:r>
              <a:rPr kumimoji="1" lang="ja-JP" altLang="en-US" sz="1050" b="1" dirty="0">
                <a:solidFill>
                  <a:srgbClr val="FF0000"/>
                </a:solidFill>
              </a:rPr>
              <a:t>約</a:t>
            </a:r>
            <a:r>
              <a:rPr lang="en-US" altLang="ja-JP" sz="1050" b="1" dirty="0">
                <a:solidFill>
                  <a:srgbClr val="FF0000"/>
                </a:solidFill>
              </a:rPr>
              <a:t>34</a:t>
            </a:r>
            <a:r>
              <a:rPr kumimoji="1" lang="en-US" altLang="ja-JP" sz="1050" b="1" dirty="0">
                <a:solidFill>
                  <a:srgbClr val="FF0000"/>
                </a:solidFill>
              </a:rPr>
              <a:t>%</a:t>
            </a:r>
            <a:r>
              <a:rPr kumimoji="1" lang="ja-JP" altLang="en-US" sz="1050" b="1" dirty="0">
                <a:solidFill>
                  <a:srgbClr val="FF0000"/>
                </a:solidFill>
              </a:rPr>
              <a:t>程高い点数に</a:t>
            </a:r>
          </a:p>
        </p:txBody>
      </p:sp>
      <p:pic>
        <p:nvPicPr>
          <p:cNvPr id="36" name="図 35">
            <a:extLst>
              <a:ext uri="{FF2B5EF4-FFF2-40B4-BE49-F238E27FC236}">
                <a16:creationId xmlns:a16="http://schemas.microsoft.com/office/drawing/2014/main" id="{8014569B-68D9-5B29-C2E7-04922DEB45FB}"/>
              </a:ext>
            </a:extLst>
          </p:cNvPr>
          <p:cNvPicPr>
            <a:picLocks noChangeAspect="1"/>
          </p:cNvPicPr>
          <p:nvPr/>
        </p:nvPicPr>
        <p:blipFill>
          <a:blip r:embed="rId6"/>
          <a:stretch>
            <a:fillRect/>
          </a:stretch>
        </p:blipFill>
        <p:spPr>
          <a:xfrm>
            <a:off x="3949787" y="2303954"/>
            <a:ext cx="2108293" cy="1095388"/>
          </a:xfrm>
          <a:prstGeom prst="rect">
            <a:avLst/>
          </a:prstGeom>
        </p:spPr>
      </p:pic>
      <p:sp>
        <p:nvSpPr>
          <p:cNvPr id="40" name="テキスト ボックス 39">
            <a:extLst>
              <a:ext uri="{FF2B5EF4-FFF2-40B4-BE49-F238E27FC236}">
                <a16:creationId xmlns:a16="http://schemas.microsoft.com/office/drawing/2014/main" id="{C7883B8B-136A-4376-0D7D-D9BD071008B6}"/>
              </a:ext>
            </a:extLst>
          </p:cNvPr>
          <p:cNvSpPr txBox="1"/>
          <p:nvPr/>
        </p:nvSpPr>
        <p:spPr>
          <a:xfrm>
            <a:off x="3486656" y="1668115"/>
            <a:ext cx="2967800" cy="523220"/>
          </a:xfrm>
          <a:prstGeom prst="rect">
            <a:avLst/>
          </a:prstGeom>
          <a:noFill/>
        </p:spPr>
        <p:txBody>
          <a:bodyPr wrap="square" rtlCol="0">
            <a:spAutoFit/>
          </a:bodyPr>
          <a:lstStyle/>
          <a:p>
            <a:r>
              <a:rPr lang="en-US" altLang="ja-JP" sz="1400" b="1" dirty="0">
                <a:solidFill>
                  <a:srgbClr val="FF0000"/>
                </a:solidFill>
              </a:rPr>
              <a:t>------  </a:t>
            </a:r>
            <a:r>
              <a:rPr lang="ja-JP" altLang="en-US" sz="1400" b="1" dirty="0">
                <a:solidFill>
                  <a:srgbClr val="FF0000"/>
                </a:solidFill>
              </a:rPr>
              <a:t>実際の台風を再現した</a:t>
            </a:r>
            <a:r>
              <a:rPr lang="en-US" altLang="ja-JP" sz="1400" b="1" dirty="0">
                <a:solidFill>
                  <a:srgbClr val="FF0000"/>
                </a:solidFill>
              </a:rPr>
              <a:t>CTL</a:t>
            </a:r>
          </a:p>
          <a:p>
            <a:r>
              <a:rPr kumimoji="1" lang="en-US" altLang="ja-JP" sz="1400" b="1" dirty="0">
                <a:solidFill>
                  <a:srgbClr val="0070C0"/>
                </a:solidFill>
              </a:rPr>
              <a:t>------</a:t>
            </a:r>
            <a:r>
              <a:rPr kumimoji="1" lang="ja-JP" altLang="en-US" sz="1400" b="1" dirty="0">
                <a:solidFill>
                  <a:srgbClr val="0070C0"/>
                </a:solidFill>
              </a:rPr>
              <a:t>日本全国にとっての最悪経路</a:t>
            </a:r>
          </a:p>
        </p:txBody>
      </p:sp>
      <p:grpSp>
        <p:nvGrpSpPr>
          <p:cNvPr id="44" name="グループ化 43">
            <a:extLst>
              <a:ext uri="{FF2B5EF4-FFF2-40B4-BE49-F238E27FC236}">
                <a16:creationId xmlns:a16="http://schemas.microsoft.com/office/drawing/2014/main" id="{26630A36-17E4-E957-8326-1A621574BC44}"/>
              </a:ext>
            </a:extLst>
          </p:cNvPr>
          <p:cNvGrpSpPr/>
          <p:nvPr/>
        </p:nvGrpSpPr>
        <p:grpSpPr>
          <a:xfrm>
            <a:off x="5732073" y="1070821"/>
            <a:ext cx="6757203" cy="6396480"/>
            <a:chOff x="5732073" y="1070821"/>
            <a:chExt cx="6757203" cy="6396480"/>
          </a:xfrm>
        </p:grpSpPr>
        <p:pic>
          <p:nvPicPr>
            <p:cNvPr id="39" name="図 38" descr="マップ が含まれている画像&#10;&#10;自動的に生成された説明">
              <a:extLst>
                <a:ext uri="{FF2B5EF4-FFF2-40B4-BE49-F238E27FC236}">
                  <a16:creationId xmlns:a16="http://schemas.microsoft.com/office/drawing/2014/main" id="{BD8D02B1-F688-6A48-3153-A03B9FDF2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6555" y="1070821"/>
              <a:ext cx="5202700" cy="3679126"/>
            </a:xfrm>
            <a:prstGeom prst="rect">
              <a:avLst/>
            </a:prstGeom>
          </p:spPr>
        </p:pic>
        <p:sp>
          <p:nvSpPr>
            <p:cNvPr id="10" name="テキスト ボックス 9">
              <a:extLst>
                <a:ext uri="{FF2B5EF4-FFF2-40B4-BE49-F238E27FC236}">
                  <a16:creationId xmlns:a16="http://schemas.microsoft.com/office/drawing/2014/main" id="{6EF23E2B-AF7D-D696-7407-EA3D2327289B}"/>
                </a:ext>
              </a:extLst>
            </p:cNvPr>
            <p:cNvSpPr txBox="1"/>
            <p:nvPr/>
          </p:nvSpPr>
          <p:spPr>
            <a:xfrm>
              <a:off x="6865741" y="2617990"/>
              <a:ext cx="1754429" cy="1061829"/>
            </a:xfrm>
            <a:prstGeom prst="rect">
              <a:avLst/>
            </a:prstGeom>
            <a:noFill/>
          </p:spPr>
          <p:txBody>
            <a:bodyPr wrap="square" rtlCol="0">
              <a:spAutoFit/>
            </a:bodyPr>
            <a:lstStyle/>
            <a:p>
              <a:r>
                <a:rPr kumimoji="1" lang="ja-JP" altLang="en-US" sz="900" b="1" dirty="0">
                  <a:solidFill>
                    <a:schemeClr val="bg1"/>
                  </a:solidFill>
                  <a:highlight>
                    <a:srgbClr val="FF0000"/>
                  </a:highlight>
                </a:rPr>
                <a:t>ーーーー　　</a:t>
              </a:r>
              <a:r>
                <a:rPr kumimoji="1" lang="en-US" altLang="ja-JP" sz="900" b="1" dirty="0">
                  <a:solidFill>
                    <a:schemeClr val="bg1"/>
                  </a:solidFill>
                  <a:highlight>
                    <a:srgbClr val="FF0000"/>
                  </a:highlight>
                </a:rPr>
                <a:t>HAGIBIS</a:t>
              </a:r>
            </a:p>
            <a:p>
              <a:endParaRPr lang="en-US" altLang="ja-JP" sz="900" b="1" dirty="0">
                <a:solidFill>
                  <a:schemeClr val="bg1"/>
                </a:solidFill>
                <a:highlight>
                  <a:srgbClr val="0000FF"/>
                </a:highlight>
              </a:endParaRPr>
            </a:p>
            <a:p>
              <a:r>
                <a:rPr kumimoji="1" lang="ja-JP" altLang="en-US" sz="900" b="1" dirty="0">
                  <a:solidFill>
                    <a:schemeClr val="bg1"/>
                  </a:solidFill>
                  <a:highlight>
                    <a:srgbClr val="008000"/>
                  </a:highlight>
                </a:rPr>
                <a:t>ーーーー　　　</a:t>
              </a:r>
              <a:r>
                <a:rPr kumimoji="1" lang="en-US" altLang="ja-JP" sz="900" b="1" dirty="0">
                  <a:solidFill>
                    <a:schemeClr val="bg1"/>
                  </a:solidFill>
                  <a:highlight>
                    <a:srgbClr val="008000"/>
                  </a:highlight>
                </a:rPr>
                <a:t>TRAMI</a:t>
              </a:r>
              <a:r>
                <a:rPr kumimoji="1" lang="ja-JP" altLang="en-US" sz="900" b="1" dirty="0">
                  <a:solidFill>
                    <a:schemeClr val="bg1"/>
                  </a:solidFill>
                  <a:highlight>
                    <a:srgbClr val="008000"/>
                  </a:highlight>
                </a:rPr>
                <a:t>　</a:t>
              </a:r>
              <a:endParaRPr kumimoji="1" lang="en-US" altLang="ja-JP" sz="900" b="1" dirty="0">
                <a:solidFill>
                  <a:schemeClr val="bg1"/>
                </a:solidFill>
                <a:highlight>
                  <a:srgbClr val="008000"/>
                </a:highlight>
              </a:endParaRPr>
            </a:p>
            <a:p>
              <a:endParaRPr kumimoji="1" lang="en-US" altLang="ja-JP" sz="900" b="1" dirty="0">
                <a:solidFill>
                  <a:schemeClr val="bg1"/>
                </a:solidFill>
                <a:highlight>
                  <a:srgbClr val="00FF00"/>
                </a:highlight>
              </a:endParaRPr>
            </a:p>
            <a:p>
              <a:r>
                <a:rPr lang="ja-JP" altLang="en-US" sz="900" b="1" dirty="0">
                  <a:solidFill>
                    <a:schemeClr val="bg1"/>
                  </a:solidFill>
                  <a:highlight>
                    <a:srgbClr val="800080"/>
                  </a:highlight>
                </a:rPr>
                <a:t>ーーーー　　　　</a:t>
              </a:r>
              <a:r>
                <a:rPr lang="en-US" altLang="ja-JP" sz="900" b="1" dirty="0">
                  <a:solidFill>
                    <a:schemeClr val="bg1"/>
                  </a:solidFill>
                  <a:highlight>
                    <a:srgbClr val="800080"/>
                  </a:highlight>
                </a:rPr>
                <a:t>JEBI</a:t>
              </a:r>
            </a:p>
            <a:p>
              <a:endParaRPr lang="en-US" altLang="ja-JP" sz="900" b="1" dirty="0">
                <a:solidFill>
                  <a:schemeClr val="bg1"/>
                </a:solidFill>
                <a:highlight>
                  <a:srgbClr val="800080"/>
                </a:highlight>
              </a:endParaRPr>
            </a:p>
            <a:p>
              <a:r>
                <a:rPr kumimoji="1" lang="ja-JP" altLang="en-US" sz="900" b="1" dirty="0">
                  <a:solidFill>
                    <a:schemeClr val="tx1">
                      <a:lumMod val="50000"/>
                      <a:lumOff val="50000"/>
                    </a:schemeClr>
                  </a:solidFill>
                  <a:highlight>
                    <a:srgbClr val="FFFF00"/>
                  </a:highlight>
                </a:rPr>
                <a:t>ーーーー　　</a:t>
              </a:r>
              <a:r>
                <a:rPr kumimoji="1" lang="en-US" altLang="ja-JP" sz="900" b="1" dirty="0">
                  <a:solidFill>
                    <a:schemeClr val="tx1">
                      <a:lumMod val="50000"/>
                      <a:lumOff val="50000"/>
                    </a:schemeClr>
                  </a:solidFill>
                  <a:highlight>
                    <a:srgbClr val="FFFF00"/>
                  </a:highlight>
                </a:rPr>
                <a:t>JONGDARI</a:t>
              </a:r>
              <a:endParaRPr kumimoji="1" lang="ja-JP" altLang="en-US" sz="800" b="1" dirty="0">
                <a:solidFill>
                  <a:schemeClr val="tx1">
                    <a:lumMod val="50000"/>
                    <a:lumOff val="50000"/>
                  </a:schemeClr>
                </a:solidFill>
                <a:highlight>
                  <a:srgbClr val="FFFF00"/>
                </a:highlight>
              </a:endParaRPr>
            </a:p>
          </p:txBody>
        </p:sp>
        <p:sp>
          <p:nvSpPr>
            <p:cNvPr id="43" name="テキスト ボックス 42">
              <a:extLst>
                <a:ext uri="{FF2B5EF4-FFF2-40B4-BE49-F238E27FC236}">
                  <a16:creationId xmlns:a16="http://schemas.microsoft.com/office/drawing/2014/main" id="{1807BAFB-E118-7669-9B20-BE8E29C0C22F}"/>
                </a:ext>
              </a:extLst>
            </p:cNvPr>
            <p:cNvSpPr txBox="1"/>
            <p:nvPr/>
          </p:nvSpPr>
          <p:spPr>
            <a:xfrm>
              <a:off x="5732073" y="5743752"/>
              <a:ext cx="6757203" cy="1723549"/>
            </a:xfrm>
            <a:prstGeom prst="rect">
              <a:avLst/>
            </a:prstGeom>
            <a:noFill/>
          </p:spPr>
          <p:txBody>
            <a:bodyPr wrap="square" rtlCol="0">
              <a:spAutoFit/>
            </a:bodyPr>
            <a:lstStyle/>
            <a:p>
              <a:r>
                <a:rPr lang="ja-JP" altLang="en-US" b="1" dirty="0"/>
                <a:t>・どの台風も関東山地周辺を通過していく。</a:t>
              </a:r>
              <a:endParaRPr kumimoji="1" lang="en-US" altLang="ja-JP" b="1" dirty="0"/>
            </a:p>
            <a:p>
              <a:r>
                <a:rPr kumimoji="1" lang="ja-JP" altLang="en-US" b="1" dirty="0"/>
                <a:t>・</a:t>
              </a:r>
              <a:r>
                <a:rPr kumimoji="1" lang="en-US" altLang="ja-JP" b="1" dirty="0"/>
                <a:t>JONGDARI</a:t>
              </a:r>
              <a:r>
                <a:rPr kumimoji="1" lang="ja-JP" altLang="en-US" b="1" dirty="0"/>
                <a:t>を除く</a:t>
              </a:r>
              <a:r>
                <a:rPr kumimoji="1" lang="en-US" altLang="ja-JP" b="1" dirty="0"/>
                <a:t>4</a:t>
              </a:r>
              <a:r>
                <a:rPr kumimoji="1" lang="ja-JP" altLang="en-US" b="1" dirty="0"/>
                <a:t>つの台風は、東海地方（愛知県、静岡県）、日本アルプスの東側を進んでいく</a:t>
              </a:r>
              <a:endParaRPr kumimoji="1" lang="en-US" altLang="ja-JP" b="1" dirty="0"/>
            </a:p>
            <a:p>
              <a:endParaRPr lang="en-US" altLang="ja-JP" b="1" dirty="0"/>
            </a:p>
            <a:p>
              <a:endParaRPr lang="en-US" altLang="ja-JP" b="1" dirty="0"/>
            </a:p>
            <a:p>
              <a:endParaRPr kumimoji="1" lang="ja-JP" altLang="en-US" sz="1600" b="1" dirty="0"/>
            </a:p>
          </p:txBody>
        </p:sp>
      </p:grpSp>
      <p:sp>
        <p:nvSpPr>
          <p:cNvPr id="6" name="テキスト ボックス 5">
            <a:extLst>
              <a:ext uri="{FF2B5EF4-FFF2-40B4-BE49-F238E27FC236}">
                <a16:creationId xmlns:a16="http://schemas.microsoft.com/office/drawing/2014/main" id="{0AE0A399-129E-775D-F830-04DA620779EB}"/>
              </a:ext>
            </a:extLst>
          </p:cNvPr>
          <p:cNvSpPr txBox="1"/>
          <p:nvPr/>
        </p:nvSpPr>
        <p:spPr>
          <a:xfrm>
            <a:off x="-49347" y="3429000"/>
            <a:ext cx="713082" cy="369332"/>
          </a:xfrm>
          <a:prstGeom prst="rect">
            <a:avLst/>
          </a:prstGeom>
          <a:noFill/>
        </p:spPr>
        <p:txBody>
          <a:bodyPr wrap="square" rtlCol="0">
            <a:spAutoFit/>
          </a:bodyPr>
          <a:lstStyle/>
          <a:p>
            <a:r>
              <a:rPr kumimoji="1" lang="en-US" altLang="ja-JP" dirty="0">
                <a:solidFill>
                  <a:srgbClr val="FF0000"/>
                </a:solidFill>
              </a:rPr>
              <a:t>c000 </a:t>
            </a:r>
            <a:endParaRPr kumimoji="1" lang="ja-JP" altLang="en-US" dirty="0">
              <a:solidFill>
                <a:srgbClr val="FF0000"/>
              </a:solidFill>
            </a:endParaRPr>
          </a:p>
        </p:txBody>
      </p:sp>
      <p:sp>
        <p:nvSpPr>
          <p:cNvPr id="7" name="テキスト ボックス 6">
            <a:extLst>
              <a:ext uri="{FF2B5EF4-FFF2-40B4-BE49-F238E27FC236}">
                <a16:creationId xmlns:a16="http://schemas.microsoft.com/office/drawing/2014/main" id="{926A8333-563F-01E5-6B00-EE295160070A}"/>
              </a:ext>
            </a:extLst>
          </p:cNvPr>
          <p:cNvSpPr txBox="1"/>
          <p:nvPr/>
        </p:nvSpPr>
        <p:spPr>
          <a:xfrm>
            <a:off x="790286" y="5065644"/>
            <a:ext cx="713082" cy="369332"/>
          </a:xfrm>
          <a:prstGeom prst="rect">
            <a:avLst/>
          </a:prstGeom>
          <a:noFill/>
        </p:spPr>
        <p:txBody>
          <a:bodyPr wrap="square" rtlCol="0">
            <a:spAutoFit/>
          </a:bodyPr>
          <a:lstStyle/>
          <a:p>
            <a:r>
              <a:rPr kumimoji="1" lang="en-US" altLang="ja-JP" dirty="0">
                <a:solidFill>
                  <a:srgbClr val="FF0000"/>
                </a:solidFill>
              </a:rPr>
              <a:t>c000 </a:t>
            </a:r>
            <a:endParaRPr kumimoji="1" lang="ja-JP" altLang="en-US" dirty="0">
              <a:solidFill>
                <a:srgbClr val="FF0000"/>
              </a:solidFill>
            </a:endParaRPr>
          </a:p>
        </p:txBody>
      </p:sp>
      <p:sp>
        <p:nvSpPr>
          <p:cNvPr id="8" name="テキスト ボックス 7">
            <a:extLst>
              <a:ext uri="{FF2B5EF4-FFF2-40B4-BE49-F238E27FC236}">
                <a16:creationId xmlns:a16="http://schemas.microsoft.com/office/drawing/2014/main" id="{2C18BB00-40F2-9372-F9CE-9320ADDE54A1}"/>
              </a:ext>
            </a:extLst>
          </p:cNvPr>
          <p:cNvSpPr txBox="1"/>
          <p:nvPr/>
        </p:nvSpPr>
        <p:spPr>
          <a:xfrm>
            <a:off x="2581893" y="5373585"/>
            <a:ext cx="713082" cy="369332"/>
          </a:xfrm>
          <a:prstGeom prst="rect">
            <a:avLst/>
          </a:prstGeom>
          <a:noFill/>
        </p:spPr>
        <p:txBody>
          <a:bodyPr wrap="square" rtlCol="0">
            <a:spAutoFit/>
          </a:bodyPr>
          <a:lstStyle/>
          <a:p>
            <a:r>
              <a:rPr kumimoji="1" lang="en-US" altLang="ja-JP" dirty="0">
                <a:solidFill>
                  <a:srgbClr val="FF0000"/>
                </a:solidFill>
              </a:rPr>
              <a:t>c000 </a:t>
            </a:r>
            <a:endParaRPr kumimoji="1" lang="ja-JP" altLang="en-US" dirty="0">
              <a:solidFill>
                <a:srgbClr val="FF0000"/>
              </a:solidFill>
            </a:endParaRPr>
          </a:p>
        </p:txBody>
      </p:sp>
      <p:sp>
        <p:nvSpPr>
          <p:cNvPr id="9" name="テキスト ボックス 8">
            <a:extLst>
              <a:ext uri="{FF2B5EF4-FFF2-40B4-BE49-F238E27FC236}">
                <a16:creationId xmlns:a16="http://schemas.microsoft.com/office/drawing/2014/main" id="{233FBEEA-6393-5006-65D2-CAAC40BCE230}"/>
              </a:ext>
            </a:extLst>
          </p:cNvPr>
          <p:cNvSpPr txBox="1"/>
          <p:nvPr/>
        </p:nvSpPr>
        <p:spPr>
          <a:xfrm>
            <a:off x="979957" y="3527022"/>
            <a:ext cx="1150012" cy="369332"/>
          </a:xfrm>
          <a:prstGeom prst="rect">
            <a:avLst/>
          </a:prstGeom>
          <a:noFill/>
        </p:spPr>
        <p:txBody>
          <a:bodyPr wrap="square" rtlCol="0">
            <a:spAutoFit/>
          </a:bodyPr>
          <a:lstStyle/>
          <a:p>
            <a:r>
              <a:rPr lang="ja-JP" altLang="en-US" dirty="0">
                <a:solidFill>
                  <a:schemeClr val="tx2">
                    <a:lumMod val="75000"/>
                    <a:lumOff val="25000"/>
                  </a:schemeClr>
                </a:solidFill>
              </a:rPr>
              <a:t>最悪経路</a:t>
            </a:r>
            <a:r>
              <a:rPr kumimoji="1" lang="en-US" altLang="ja-JP" dirty="0">
                <a:solidFill>
                  <a:srgbClr val="FF0000"/>
                </a:solidFill>
              </a:rPr>
              <a:t> </a:t>
            </a:r>
            <a:endParaRPr kumimoji="1" lang="ja-JP" altLang="en-US" dirty="0">
              <a:solidFill>
                <a:srgbClr val="FF0000"/>
              </a:solidFill>
            </a:endParaRPr>
          </a:p>
        </p:txBody>
      </p:sp>
      <p:sp>
        <p:nvSpPr>
          <p:cNvPr id="12" name="テキスト ボックス 11">
            <a:extLst>
              <a:ext uri="{FF2B5EF4-FFF2-40B4-BE49-F238E27FC236}">
                <a16:creationId xmlns:a16="http://schemas.microsoft.com/office/drawing/2014/main" id="{BB9D8328-78CB-E9A4-0013-76BF76EEC182}"/>
              </a:ext>
            </a:extLst>
          </p:cNvPr>
          <p:cNvSpPr txBox="1"/>
          <p:nvPr/>
        </p:nvSpPr>
        <p:spPr>
          <a:xfrm>
            <a:off x="1671520" y="5663462"/>
            <a:ext cx="1150012" cy="369332"/>
          </a:xfrm>
          <a:prstGeom prst="rect">
            <a:avLst/>
          </a:prstGeom>
          <a:noFill/>
        </p:spPr>
        <p:txBody>
          <a:bodyPr wrap="square" rtlCol="0">
            <a:spAutoFit/>
          </a:bodyPr>
          <a:lstStyle/>
          <a:p>
            <a:r>
              <a:rPr lang="ja-JP" altLang="en-US" dirty="0">
                <a:solidFill>
                  <a:schemeClr val="tx2">
                    <a:lumMod val="75000"/>
                    <a:lumOff val="25000"/>
                  </a:schemeClr>
                </a:solidFill>
              </a:rPr>
              <a:t>最悪経路</a:t>
            </a:r>
            <a:r>
              <a:rPr kumimoji="1" lang="en-US" altLang="ja-JP" dirty="0">
                <a:solidFill>
                  <a:srgbClr val="FF0000"/>
                </a:solidFill>
              </a:rPr>
              <a:t> </a:t>
            </a:r>
            <a:endParaRPr kumimoji="1" lang="ja-JP" altLang="en-US" dirty="0">
              <a:solidFill>
                <a:srgbClr val="FF0000"/>
              </a:solidFill>
            </a:endParaRPr>
          </a:p>
        </p:txBody>
      </p:sp>
      <p:sp>
        <p:nvSpPr>
          <p:cNvPr id="17" name="テキスト ボックス 16">
            <a:extLst>
              <a:ext uri="{FF2B5EF4-FFF2-40B4-BE49-F238E27FC236}">
                <a16:creationId xmlns:a16="http://schemas.microsoft.com/office/drawing/2014/main" id="{F91A6B85-DA60-CF62-A7F9-90A2F2625CFB}"/>
              </a:ext>
            </a:extLst>
          </p:cNvPr>
          <p:cNvSpPr txBox="1"/>
          <p:nvPr/>
        </p:nvSpPr>
        <p:spPr>
          <a:xfrm>
            <a:off x="3410987" y="4392364"/>
            <a:ext cx="1150012" cy="369332"/>
          </a:xfrm>
          <a:prstGeom prst="rect">
            <a:avLst/>
          </a:prstGeom>
          <a:noFill/>
        </p:spPr>
        <p:txBody>
          <a:bodyPr wrap="square" rtlCol="0">
            <a:spAutoFit/>
          </a:bodyPr>
          <a:lstStyle/>
          <a:p>
            <a:r>
              <a:rPr lang="ja-JP" altLang="en-US" dirty="0">
                <a:solidFill>
                  <a:schemeClr val="tx2">
                    <a:lumMod val="75000"/>
                    <a:lumOff val="25000"/>
                  </a:schemeClr>
                </a:solidFill>
              </a:rPr>
              <a:t>最悪経路</a:t>
            </a:r>
            <a:r>
              <a:rPr kumimoji="1" lang="en-US" altLang="ja-JP" dirty="0">
                <a:solidFill>
                  <a:srgbClr val="FF0000"/>
                </a:solidFill>
              </a:rPr>
              <a:t> </a:t>
            </a:r>
            <a:endParaRPr kumimoji="1" lang="ja-JP" altLang="en-US" dirty="0">
              <a:solidFill>
                <a:srgbClr val="FF0000"/>
              </a:solidFill>
            </a:endParaRPr>
          </a:p>
        </p:txBody>
      </p:sp>
    </p:spTree>
    <p:extLst>
      <p:ext uri="{BB962C8B-B14F-4D97-AF65-F5344CB8AC3E}">
        <p14:creationId xmlns:p14="http://schemas.microsoft.com/office/powerpoint/2010/main" val="205363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a:extLst>
            <a:ext uri="{FF2B5EF4-FFF2-40B4-BE49-F238E27FC236}">
              <a16:creationId xmlns:a16="http://schemas.microsoft.com/office/drawing/2014/main" id="{AFF4D42E-1681-6325-FD1B-748DE1CCC9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01377A-5BE3-E937-ECD8-246199C0F61C}"/>
              </a:ext>
            </a:extLst>
          </p:cNvPr>
          <p:cNvSpPr>
            <a:spLocks noGrp="1"/>
          </p:cNvSpPr>
          <p:nvPr>
            <p:ph type="ctrTitle"/>
          </p:nvPr>
        </p:nvSpPr>
        <p:spPr>
          <a:xfrm>
            <a:off x="-334108" y="4868623"/>
            <a:ext cx="12860215" cy="2387600"/>
          </a:xfrm>
        </p:spPr>
        <p:txBody>
          <a:bodyPr>
            <a:noAutofit/>
          </a:bodyPr>
          <a:lstStyle/>
          <a:p>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結果③</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都道府県別の最悪経路</a:t>
            </a:r>
            <a:br>
              <a:rPr kumimoji="1"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kumimoji="1"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endParaRPr kumimoji="1"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endParaRPr>
          </a:p>
        </p:txBody>
      </p:sp>
      <p:sp>
        <p:nvSpPr>
          <p:cNvPr id="3" name="スライド番号プレースホルダー 2">
            <a:extLst>
              <a:ext uri="{FF2B5EF4-FFF2-40B4-BE49-F238E27FC236}">
                <a16:creationId xmlns:a16="http://schemas.microsoft.com/office/drawing/2014/main" id="{2C3B10E0-ADFA-8811-E32F-4E8950812546}"/>
              </a:ext>
            </a:extLst>
          </p:cNvPr>
          <p:cNvSpPr>
            <a:spLocks noGrp="1"/>
          </p:cNvSpPr>
          <p:nvPr>
            <p:ph type="sldNum" sz="quarter" idx="12"/>
          </p:nvPr>
        </p:nvSpPr>
        <p:spPr/>
        <p:txBody>
          <a:bodyPr/>
          <a:lstStyle/>
          <a:p>
            <a:fld id="{D934B125-B231-4034-ABE3-98F7396BA912}" type="slidenum">
              <a:rPr kumimoji="1" lang="ja-JP" altLang="en-US" smtClean="0"/>
              <a:t>14</a:t>
            </a:fld>
            <a:endParaRPr kumimoji="1" lang="ja-JP" altLang="en-US" dirty="0"/>
          </a:p>
        </p:txBody>
      </p:sp>
    </p:spTree>
    <p:extLst>
      <p:ext uri="{BB962C8B-B14F-4D97-AF65-F5344CB8AC3E}">
        <p14:creationId xmlns:p14="http://schemas.microsoft.com/office/powerpoint/2010/main" val="3365296183"/>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F19AD-C66F-2D4A-E76B-9F1A8E1107E0}"/>
            </a:ext>
          </a:extLst>
        </p:cNvPr>
        <p:cNvGrpSpPr/>
        <p:nvPr/>
      </p:nvGrpSpPr>
      <p:grpSpPr>
        <a:xfrm>
          <a:off x="0" y="0"/>
          <a:ext cx="0" cy="0"/>
          <a:chOff x="0" y="0"/>
          <a:chExt cx="0" cy="0"/>
        </a:xfrm>
      </p:grpSpPr>
      <p:pic>
        <p:nvPicPr>
          <p:cNvPr id="32" name="図 31" descr="マップ&#10;&#10;自動的に生成された説明">
            <a:extLst>
              <a:ext uri="{FF2B5EF4-FFF2-40B4-BE49-F238E27FC236}">
                <a16:creationId xmlns:a16="http://schemas.microsoft.com/office/drawing/2014/main" id="{1D4F3605-EC7B-EE62-1EBA-18801D6BBDB4}"/>
              </a:ext>
            </a:extLst>
          </p:cNvPr>
          <p:cNvPicPr>
            <a:picLocks noChangeAspect="1"/>
          </p:cNvPicPr>
          <p:nvPr/>
        </p:nvPicPr>
        <p:blipFill>
          <a:blip r:embed="rId3">
            <a:extLst>
              <a:ext uri="{28A0092B-C50C-407E-A947-70E740481C1C}">
                <a14:useLocalDpi xmlns:a14="http://schemas.microsoft.com/office/drawing/2010/main" val="0"/>
              </a:ext>
            </a:extLst>
          </a:blip>
          <a:srcRect l="27551"/>
          <a:stretch/>
        </p:blipFill>
        <p:spPr>
          <a:xfrm>
            <a:off x="610308" y="2078192"/>
            <a:ext cx="4385266" cy="4280326"/>
          </a:xfrm>
          <a:prstGeom prst="rect">
            <a:avLst/>
          </a:prstGeom>
        </p:spPr>
      </p:pic>
      <p:sp>
        <p:nvSpPr>
          <p:cNvPr id="2" name="正方形/長方形 1">
            <a:extLst>
              <a:ext uri="{FF2B5EF4-FFF2-40B4-BE49-F238E27FC236}">
                <a16:creationId xmlns:a16="http://schemas.microsoft.com/office/drawing/2014/main" id="{C13D7589-FA48-2E02-A3AB-6B9FB46979FB}"/>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24" name="テキスト ボックス 23">
            <a:extLst>
              <a:ext uri="{FF2B5EF4-FFF2-40B4-BE49-F238E27FC236}">
                <a16:creationId xmlns:a16="http://schemas.microsoft.com/office/drawing/2014/main" id="{B5A8393E-1493-135A-ECA1-24383E05EB04}"/>
              </a:ext>
            </a:extLst>
          </p:cNvPr>
          <p:cNvSpPr txBox="1"/>
          <p:nvPr/>
        </p:nvSpPr>
        <p:spPr>
          <a:xfrm>
            <a:off x="354761" y="6515700"/>
            <a:ext cx="5497287" cy="307777"/>
          </a:xfrm>
          <a:prstGeom prst="rect">
            <a:avLst/>
          </a:prstGeom>
          <a:noFill/>
        </p:spPr>
        <p:txBody>
          <a:bodyPr wrap="square" rtlCol="0">
            <a:spAutoFit/>
          </a:bodyPr>
          <a:lstStyle/>
          <a:p>
            <a:r>
              <a:rPr kumimoji="1" lang="ja-JP" altLang="en-US" sz="1400" dirty="0"/>
              <a:t>図 </a:t>
            </a:r>
            <a:r>
              <a:rPr lang="ja-JP" altLang="en-US" sz="1400" dirty="0"/>
              <a:t>神奈川県にとっての最悪経路と直撃経路の位置関係</a:t>
            </a:r>
            <a:endParaRPr kumimoji="1" lang="ja-JP" altLang="en-US" sz="1400" dirty="0"/>
          </a:p>
        </p:txBody>
      </p:sp>
      <p:sp>
        <p:nvSpPr>
          <p:cNvPr id="25" name="テキスト ボックス 24">
            <a:extLst>
              <a:ext uri="{FF2B5EF4-FFF2-40B4-BE49-F238E27FC236}">
                <a16:creationId xmlns:a16="http://schemas.microsoft.com/office/drawing/2014/main" id="{7833B415-E406-339B-B162-BAE1E59D15C9}"/>
              </a:ext>
            </a:extLst>
          </p:cNvPr>
          <p:cNvSpPr txBox="1"/>
          <p:nvPr/>
        </p:nvSpPr>
        <p:spPr>
          <a:xfrm>
            <a:off x="71098" y="177687"/>
            <a:ext cx="13333445" cy="523220"/>
          </a:xfrm>
          <a:prstGeom prst="rect">
            <a:avLst/>
          </a:prstGeom>
          <a:noFill/>
        </p:spPr>
        <p:txBody>
          <a:bodyPr wrap="square" rtlCol="0">
            <a:spAutoFit/>
          </a:bodyPr>
          <a:lstStyle/>
          <a:p>
            <a:r>
              <a:rPr kumimoji="1" lang="ja-JP" altLang="en-US" sz="2800" b="1" dirty="0"/>
              <a:t>結果：</a:t>
            </a:r>
            <a:r>
              <a:rPr kumimoji="1" lang="en-US" altLang="ja-JP" sz="2800" b="1" dirty="0"/>
              <a:t>HAGIBIS</a:t>
            </a:r>
            <a:r>
              <a:rPr kumimoji="1" lang="ja-JP" altLang="en-US" sz="2800" dirty="0"/>
              <a:t>を対象とした場合 </a:t>
            </a:r>
            <a:r>
              <a:rPr kumimoji="1" lang="ja-JP" altLang="en-US" sz="2800" b="1" dirty="0"/>
              <a:t>神奈川県</a:t>
            </a:r>
            <a:r>
              <a:rPr kumimoji="1" lang="ja-JP" altLang="en-US" sz="2800" dirty="0"/>
              <a:t>にとっての最悪経路と直撃経路</a:t>
            </a:r>
          </a:p>
        </p:txBody>
      </p:sp>
      <p:sp>
        <p:nvSpPr>
          <p:cNvPr id="6" name="スライド番号プレースホルダー 5">
            <a:extLst>
              <a:ext uri="{FF2B5EF4-FFF2-40B4-BE49-F238E27FC236}">
                <a16:creationId xmlns:a16="http://schemas.microsoft.com/office/drawing/2014/main" id="{89D4C636-9EDA-6D48-0C6A-E85FC26A1BC3}"/>
              </a:ext>
            </a:extLst>
          </p:cNvPr>
          <p:cNvSpPr>
            <a:spLocks noGrp="1"/>
          </p:cNvSpPr>
          <p:nvPr>
            <p:ph type="sldNum" sz="quarter" idx="12"/>
          </p:nvPr>
        </p:nvSpPr>
        <p:spPr/>
        <p:txBody>
          <a:bodyPr/>
          <a:lstStyle/>
          <a:p>
            <a:fld id="{D934B125-B231-4034-ABE3-98F7396BA912}" type="slidenum">
              <a:rPr kumimoji="1" lang="ja-JP" altLang="en-US" smtClean="0"/>
              <a:t>15</a:t>
            </a:fld>
            <a:endParaRPr kumimoji="1" lang="ja-JP" altLang="en-US"/>
          </a:p>
        </p:txBody>
      </p:sp>
      <p:pic>
        <p:nvPicPr>
          <p:cNvPr id="3" name="図 2">
            <a:extLst>
              <a:ext uri="{FF2B5EF4-FFF2-40B4-BE49-F238E27FC236}">
                <a16:creationId xmlns:a16="http://schemas.microsoft.com/office/drawing/2014/main" id="{03EDDC2E-BA02-C50B-9B4A-ABFD2BC9B680}"/>
              </a:ext>
            </a:extLst>
          </p:cNvPr>
          <p:cNvPicPr>
            <a:picLocks noChangeAspect="1"/>
          </p:cNvPicPr>
          <p:nvPr/>
        </p:nvPicPr>
        <p:blipFill>
          <a:blip r:embed="rId4"/>
          <a:stretch>
            <a:fillRect/>
          </a:stretch>
        </p:blipFill>
        <p:spPr>
          <a:xfrm>
            <a:off x="291376" y="1290417"/>
            <a:ext cx="2947407" cy="1531359"/>
          </a:xfrm>
          <a:prstGeom prst="rect">
            <a:avLst/>
          </a:prstGeom>
        </p:spPr>
      </p:pic>
      <p:sp>
        <p:nvSpPr>
          <p:cNvPr id="21" name="テキスト ボックス 20">
            <a:extLst>
              <a:ext uri="{FF2B5EF4-FFF2-40B4-BE49-F238E27FC236}">
                <a16:creationId xmlns:a16="http://schemas.microsoft.com/office/drawing/2014/main" id="{2D5B176D-73BA-A69B-53D8-348C68578C1D}"/>
              </a:ext>
            </a:extLst>
          </p:cNvPr>
          <p:cNvSpPr txBox="1"/>
          <p:nvPr/>
        </p:nvSpPr>
        <p:spPr>
          <a:xfrm>
            <a:off x="880988" y="2944396"/>
            <a:ext cx="3843905" cy="338554"/>
          </a:xfrm>
          <a:prstGeom prst="rect">
            <a:avLst/>
          </a:prstGeom>
          <a:noFill/>
        </p:spPr>
        <p:txBody>
          <a:bodyPr wrap="square" rtlCol="0">
            <a:spAutoFit/>
          </a:bodyPr>
          <a:lstStyle/>
          <a:p>
            <a:r>
              <a:rPr kumimoji="1" lang="ja-JP" altLang="en-US" sz="1600" b="1" dirty="0">
                <a:solidFill>
                  <a:srgbClr val="FF0000"/>
                </a:solidFill>
              </a:rPr>
              <a:t>横浜市を直撃した経路</a:t>
            </a:r>
          </a:p>
        </p:txBody>
      </p:sp>
      <p:sp>
        <p:nvSpPr>
          <p:cNvPr id="30" name="テキスト ボックス 29">
            <a:extLst>
              <a:ext uri="{FF2B5EF4-FFF2-40B4-BE49-F238E27FC236}">
                <a16:creationId xmlns:a16="http://schemas.microsoft.com/office/drawing/2014/main" id="{6A9AB412-D82D-21E8-6276-4943530DECA0}"/>
              </a:ext>
            </a:extLst>
          </p:cNvPr>
          <p:cNvSpPr txBox="1"/>
          <p:nvPr/>
        </p:nvSpPr>
        <p:spPr>
          <a:xfrm>
            <a:off x="2656422" y="5463234"/>
            <a:ext cx="5812296" cy="923330"/>
          </a:xfrm>
          <a:prstGeom prst="rect">
            <a:avLst/>
          </a:prstGeom>
          <a:noFill/>
        </p:spPr>
        <p:txBody>
          <a:bodyPr wrap="square" rtlCol="0">
            <a:spAutoFit/>
          </a:bodyPr>
          <a:lstStyle/>
          <a:p>
            <a:r>
              <a:rPr lang="en-US" altLang="ja-JP" b="1" dirty="0"/>
              <a:t>‣</a:t>
            </a:r>
            <a:r>
              <a:rPr lang="ja-JP" altLang="en-US" b="1" dirty="0"/>
              <a:t>神奈川県は、県の</a:t>
            </a:r>
            <a:r>
              <a:rPr lang="ja-JP" altLang="en-US" b="1" dirty="0">
                <a:solidFill>
                  <a:srgbClr val="0070C0"/>
                </a:solidFill>
              </a:rPr>
              <a:t>東</a:t>
            </a:r>
            <a:r>
              <a:rPr lang="ja-JP" altLang="en-US" b="1" dirty="0"/>
              <a:t>を通るコースで最悪経路となる。</a:t>
            </a:r>
            <a:endParaRPr lang="en-US" altLang="ja-JP" b="1" dirty="0"/>
          </a:p>
          <a:p>
            <a:endParaRPr kumimoji="1" lang="en-US" altLang="ja-JP" b="1" dirty="0"/>
          </a:p>
          <a:p>
            <a:r>
              <a:rPr lang="en-US" altLang="ja-JP" b="1" dirty="0"/>
              <a:t>‣</a:t>
            </a:r>
            <a:r>
              <a:rPr lang="ja-JP" altLang="en-US" b="1" dirty="0"/>
              <a:t>県内の殆ど全域で</a:t>
            </a:r>
            <a:r>
              <a:rPr lang="ja-JP" altLang="en-US" b="1" dirty="0">
                <a:solidFill>
                  <a:schemeClr val="accent5"/>
                </a:solidFill>
              </a:rPr>
              <a:t>土砂災害警戒情報</a:t>
            </a:r>
            <a:r>
              <a:rPr lang="ja-JP" altLang="en-US" b="1" dirty="0"/>
              <a:t>が予測される。</a:t>
            </a:r>
            <a:endParaRPr lang="en-US" altLang="ja-JP" b="1" dirty="0"/>
          </a:p>
        </p:txBody>
      </p:sp>
      <p:grpSp>
        <p:nvGrpSpPr>
          <p:cNvPr id="125" name="グループ化 124">
            <a:extLst>
              <a:ext uri="{FF2B5EF4-FFF2-40B4-BE49-F238E27FC236}">
                <a16:creationId xmlns:a16="http://schemas.microsoft.com/office/drawing/2014/main" id="{91ECEF38-325F-7DAA-36D6-568972B8CEA3}"/>
              </a:ext>
            </a:extLst>
          </p:cNvPr>
          <p:cNvGrpSpPr/>
          <p:nvPr/>
        </p:nvGrpSpPr>
        <p:grpSpPr>
          <a:xfrm>
            <a:off x="4580891" y="1432626"/>
            <a:ext cx="8949186" cy="4030608"/>
            <a:chOff x="4514523" y="1413869"/>
            <a:chExt cx="8949186" cy="4030608"/>
          </a:xfrm>
        </p:grpSpPr>
        <p:pic>
          <p:nvPicPr>
            <p:cNvPr id="4" name="図 3">
              <a:extLst>
                <a:ext uri="{FF2B5EF4-FFF2-40B4-BE49-F238E27FC236}">
                  <a16:creationId xmlns:a16="http://schemas.microsoft.com/office/drawing/2014/main" id="{9D17E0A0-AA57-B780-E202-8577013D3A2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1706" y="1413869"/>
              <a:ext cx="6941821" cy="3728084"/>
            </a:xfrm>
            <a:prstGeom prst="rect">
              <a:avLst/>
            </a:prstGeom>
            <a:noFill/>
            <a:ln>
              <a:noFill/>
            </a:ln>
          </p:spPr>
        </p:pic>
        <p:sp>
          <p:nvSpPr>
            <p:cNvPr id="5" name="楕円 4">
              <a:extLst>
                <a:ext uri="{FF2B5EF4-FFF2-40B4-BE49-F238E27FC236}">
                  <a16:creationId xmlns:a16="http://schemas.microsoft.com/office/drawing/2014/main" id="{57312BB1-592E-E285-0F1F-C0C46574875B}"/>
                </a:ext>
              </a:extLst>
            </p:cNvPr>
            <p:cNvSpPr/>
            <p:nvPr/>
          </p:nvSpPr>
          <p:spPr>
            <a:xfrm>
              <a:off x="9667628" y="1913844"/>
              <a:ext cx="905178" cy="908263"/>
            </a:xfrm>
            <a:prstGeom prst="ellipse">
              <a:avLst/>
            </a:prstGeom>
            <a:noFill/>
            <a:ln w="762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 name="テキスト ボックス 6">
              <a:extLst>
                <a:ext uri="{FF2B5EF4-FFF2-40B4-BE49-F238E27FC236}">
                  <a16:creationId xmlns:a16="http://schemas.microsoft.com/office/drawing/2014/main" id="{9E7FA77A-8624-CDBE-F054-9D48F09552F8}"/>
                </a:ext>
              </a:extLst>
            </p:cNvPr>
            <p:cNvSpPr txBox="1"/>
            <p:nvPr/>
          </p:nvSpPr>
          <p:spPr>
            <a:xfrm>
              <a:off x="6319314" y="1934721"/>
              <a:ext cx="4298809" cy="369332"/>
            </a:xfrm>
            <a:prstGeom prst="rect">
              <a:avLst/>
            </a:prstGeom>
            <a:noFill/>
          </p:spPr>
          <p:txBody>
            <a:bodyPr wrap="square" rtlCol="0">
              <a:spAutoFit/>
            </a:bodyPr>
            <a:lstStyle/>
            <a:p>
              <a:r>
                <a:rPr kumimoji="1" lang="ja-JP" altLang="en-US" b="1" dirty="0">
                  <a:solidFill>
                    <a:srgbClr val="FF0000"/>
                  </a:solidFill>
                </a:rPr>
                <a:t>東側の経路で危険度が高い</a:t>
              </a:r>
            </a:p>
          </p:txBody>
        </p:sp>
        <p:sp>
          <p:nvSpPr>
            <p:cNvPr id="8" name="テキスト ボックス 7">
              <a:extLst>
                <a:ext uri="{FF2B5EF4-FFF2-40B4-BE49-F238E27FC236}">
                  <a16:creationId xmlns:a16="http://schemas.microsoft.com/office/drawing/2014/main" id="{B7517712-673B-C473-CBBD-06D5FC41B170}"/>
                </a:ext>
              </a:extLst>
            </p:cNvPr>
            <p:cNvSpPr txBox="1"/>
            <p:nvPr/>
          </p:nvSpPr>
          <p:spPr>
            <a:xfrm>
              <a:off x="7337071" y="5075145"/>
              <a:ext cx="4850575" cy="369332"/>
            </a:xfrm>
            <a:prstGeom prst="rect">
              <a:avLst/>
            </a:prstGeom>
            <a:solidFill>
              <a:schemeClr val="bg1"/>
            </a:solidFill>
          </p:spPr>
          <p:txBody>
            <a:bodyPr wrap="square" rtlCol="0">
              <a:spAutoFit/>
            </a:bodyPr>
            <a:lstStyle/>
            <a:p>
              <a:r>
                <a:rPr kumimoji="1" lang="ja-JP" altLang="en-US" sz="1200" b="1" dirty="0"/>
                <a:t>　　　　</a:t>
              </a:r>
              <a:r>
                <a:rPr lang="ja-JP" altLang="en-US" b="1" dirty="0">
                  <a:solidFill>
                    <a:srgbClr val="00B050"/>
                  </a:solidFill>
                </a:rPr>
                <a:t>西</a:t>
              </a:r>
              <a:r>
                <a:rPr kumimoji="1" lang="ja-JP" altLang="en-US" sz="1200" b="1" dirty="0"/>
                <a:t>　　　←　　</a:t>
              </a:r>
              <a:r>
                <a:rPr kumimoji="1" lang="ja-JP" altLang="en-US" sz="1200" b="1" dirty="0">
                  <a:solidFill>
                    <a:srgbClr val="FF0000"/>
                  </a:solidFill>
                </a:rPr>
                <a:t>直撃経路</a:t>
              </a:r>
              <a:r>
                <a:rPr kumimoji="1" lang="ja-JP" altLang="en-US" sz="1200" b="1" dirty="0"/>
                <a:t>からの距離（</a:t>
              </a:r>
              <a:r>
                <a:rPr kumimoji="1" lang="en-US" altLang="ja-JP" sz="1200" b="1" dirty="0"/>
                <a:t>km</a:t>
              </a:r>
              <a:r>
                <a:rPr kumimoji="1" lang="ja-JP" altLang="en-US" sz="1200" b="1" dirty="0"/>
                <a:t>）　→　　</a:t>
              </a:r>
              <a:r>
                <a:rPr kumimoji="1" lang="ja-JP" altLang="en-US" b="1" dirty="0">
                  <a:solidFill>
                    <a:srgbClr val="0070C0"/>
                  </a:solidFill>
                </a:rPr>
                <a:t>東</a:t>
              </a:r>
              <a:r>
                <a:rPr kumimoji="1" lang="ja-JP" altLang="en-US" sz="1200" b="1" dirty="0"/>
                <a:t>　　　　</a:t>
              </a:r>
            </a:p>
          </p:txBody>
        </p:sp>
        <p:sp>
          <p:nvSpPr>
            <p:cNvPr id="33" name="テキスト ボックス 32">
              <a:extLst>
                <a:ext uri="{FF2B5EF4-FFF2-40B4-BE49-F238E27FC236}">
                  <a16:creationId xmlns:a16="http://schemas.microsoft.com/office/drawing/2014/main" id="{4C4E24D0-50FD-30CC-EC47-777543EAA174}"/>
                </a:ext>
              </a:extLst>
            </p:cNvPr>
            <p:cNvSpPr txBox="1"/>
            <p:nvPr/>
          </p:nvSpPr>
          <p:spPr>
            <a:xfrm>
              <a:off x="4514523" y="2168412"/>
              <a:ext cx="615553" cy="2524032"/>
            </a:xfrm>
            <a:prstGeom prst="rect">
              <a:avLst/>
            </a:prstGeom>
            <a:solidFill>
              <a:schemeClr val="bg1"/>
            </a:solidFill>
            <a:ln>
              <a:noFill/>
            </a:ln>
          </p:spPr>
          <p:txBody>
            <a:bodyPr vert="eaVert" wrap="square" rtlCol="0">
              <a:spAutoFit/>
            </a:bodyPr>
            <a:lstStyle/>
            <a:p>
              <a:r>
                <a:rPr kumimoji="1" lang="ja-JP" altLang="en-US" sz="2800" b="1" dirty="0"/>
                <a:t>県</a:t>
              </a:r>
              <a:r>
                <a:rPr kumimoji="1" lang="en-US" altLang="ja-JP" sz="2800" b="1" dirty="0"/>
                <a:t>MRP</a:t>
              </a:r>
              <a:r>
                <a:rPr kumimoji="1" lang="ja-JP" altLang="en-US" sz="2800" b="1" dirty="0"/>
                <a:t>平均値</a:t>
              </a:r>
            </a:p>
          </p:txBody>
        </p:sp>
        <p:sp>
          <p:nvSpPr>
            <p:cNvPr id="123" name="矢印: 下 122">
              <a:extLst>
                <a:ext uri="{FF2B5EF4-FFF2-40B4-BE49-F238E27FC236}">
                  <a16:creationId xmlns:a16="http://schemas.microsoft.com/office/drawing/2014/main" id="{71BB4D60-8CF6-D6C9-06E5-8D0805D212B1}"/>
                </a:ext>
              </a:extLst>
            </p:cNvPr>
            <p:cNvSpPr/>
            <p:nvPr/>
          </p:nvSpPr>
          <p:spPr>
            <a:xfrm>
              <a:off x="9895969" y="1745581"/>
              <a:ext cx="155111" cy="244739"/>
            </a:xfrm>
            <a:prstGeom prst="downArrow">
              <a:avLst>
                <a:gd name="adj1" fmla="val 50000"/>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1DD02307-3907-6554-75C5-40D5B7C53EF9}"/>
                </a:ext>
              </a:extLst>
            </p:cNvPr>
            <p:cNvSpPr txBox="1"/>
            <p:nvPr/>
          </p:nvSpPr>
          <p:spPr>
            <a:xfrm>
              <a:off x="9111155" y="1522613"/>
              <a:ext cx="4352554" cy="261610"/>
            </a:xfrm>
            <a:prstGeom prst="rect">
              <a:avLst/>
            </a:prstGeom>
            <a:noFill/>
          </p:spPr>
          <p:txBody>
            <a:bodyPr wrap="square" rtlCol="0">
              <a:spAutoFit/>
            </a:bodyPr>
            <a:lstStyle/>
            <a:p>
              <a:r>
                <a:rPr lang="ja-JP" altLang="en-US" sz="1100" b="1" dirty="0">
                  <a:solidFill>
                    <a:srgbClr val="FF0000"/>
                  </a:solidFill>
                </a:rPr>
                <a:t>神奈川県にとっての最悪コース</a:t>
              </a:r>
              <a:endParaRPr kumimoji="1" lang="ja-JP" altLang="en-US" sz="1100" b="1" dirty="0">
                <a:solidFill>
                  <a:srgbClr val="FF0000"/>
                </a:solidFill>
              </a:endParaRPr>
            </a:p>
          </p:txBody>
        </p:sp>
      </p:grpSp>
      <p:sp>
        <p:nvSpPr>
          <p:cNvPr id="22" name="テキスト ボックス 21">
            <a:extLst>
              <a:ext uri="{FF2B5EF4-FFF2-40B4-BE49-F238E27FC236}">
                <a16:creationId xmlns:a16="http://schemas.microsoft.com/office/drawing/2014/main" id="{E1288AAE-5E63-B546-CBEE-C80281FA6D15}"/>
              </a:ext>
            </a:extLst>
          </p:cNvPr>
          <p:cNvSpPr txBox="1"/>
          <p:nvPr/>
        </p:nvSpPr>
        <p:spPr>
          <a:xfrm>
            <a:off x="3355274" y="1240743"/>
            <a:ext cx="3280599" cy="584775"/>
          </a:xfrm>
          <a:prstGeom prst="rect">
            <a:avLst/>
          </a:prstGeom>
          <a:noFill/>
        </p:spPr>
        <p:txBody>
          <a:bodyPr wrap="square" rtlCol="0">
            <a:spAutoFit/>
          </a:bodyPr>
          <a:lstStyle/>
          <a:p>
            <a:r>
              <a:rPr kumimoji="1" lang="ja-JP" altLang="en-US" sz="1600" b="1" dirty="0">
                <a:solidFill>
                  <a:srgbClr val="0070C0"/>
                </a:solidFill>
              </a:rPr>
              <a:t>神奈川県全体にとっての最悪経路</a:t>
            </a:r>
            <a:endParaRPr kumimoji="1" lang="en-US" altLang="ja-JP" sz="1600" b="1" dirty="0">
              <a:solidFill>
                <a:srgbClr val="0070C0"/>
              </a:solidFill>
            </a:endParaRPr>
          </a:p>
          <a:p>
            <a:r>
              <a:rPr kumimoji="1" lang="ja-JP" altLang="en-US" sz="1600" b="1" dirty="0">
                <a:solidFill>
                  <a:srgbClr val="0070C0"/>
                </a:solidFill>
              </a:rPr>
              <a:t>（横浜から東に</a:t>
            </a:r>
            <a:r>
              <a:rPr kumimoji="1" lang="en-US" altLang="ja-JP" sz="1600" b="1" dirty="0">
                <a:solidFill>
                  <a:srgbClr val="0070C0"/>
                </a:solidFill>
              </a:rPr>
              <a:t>20km</a:t>
            </a:r>
            <a:r>
              <a:rPr kumimoji="1" lang="ja-JP" altLang="en-US" sz="1600" b="1" dirty="0">
                <a:solidFill>
                  <a:srgbClr val="0070C0"/>
                </a:solidFill>
              </a:rPr>
              <a:t>）</a:t>
            </a:r>
          </a:p>
        </p:txBody>
      </p:sp>
    </p:spTree>
    <p:extLst>
      <p:ext uri="{BB962C8B-B14F-4D97-AF65-F5344CB8AC3E}">
        <p14:creationId xmlns:p14="http://schemas.microsoft.com/office/powerpoint/2010/main" val="368894052"/>
      </p:ext>
    </p:extLst>
  </p:cSld>
  <p:clrMapOvr>
    <a:masterClrMapping/>
  </p:clrMapOvr>
  <mc:AlternateContent xmlns:mc="http://schemas.openxmlformats.org/markup-compatibility/2006" xmlns:p14="http://schemas.microsoft.com/office/powerpoint/2010/main">
    <mc:Choice Requires="p14">
      <p:transition spd="slow" p14:dur="2000" advTm="117195"/>
    </mc:Choice>
    <mc:Fallback xmlns="">
      <p:transition spd="slow" advTm="117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06E17-D04F-FF36-0211-70BC1DF9FBE5}"/>
            </a:ext>
          </a:extLst>
        </p:cNvPr>
        <p:cNvGrpSpPr/>
        <p:nvPr/>
      </p:nvGrpSpPr>
      <p:grpSpPr>
        <a:xfrm>
          <a:off x="0" y="0"/>
          <a:ext cx="0" cy="0"/>
          <a:chOff x="0" y="0"/>
          <a:chExt cx="0" cy="0"/>
        </a:xfrm>
      </p:grpSpPr>
      <p:pic>
        <p:nvPicPr>
          <p:cNvPr id="11" name="図 10" descr="グラフ&#10;&#10;中程度の精度で自動的に生成された説明">
            <a:extLst>
              <a:ext uri="{FF2B5EF4-FFF2-40B4-BE49-F238E27FC236}">
                <a16:creationId xmlns:a16="http://schemas.microsoft.com/office/drawing/2014/main" id="{F9AEE868-5917-4B6D-0915-490BF6456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295" y="1004004"/>
            <a:ext cx="7131590" cy="5043155"/>
          </a:xfrm>
          <a:prstGeom prst="rect">
            <a:avLst/>
          </a:prstGeom>
        </p:spPr>
      </p:pic>
      <p:sp>
        <p:nvSpPr>
          <p:cNvPr id="2" name="正方形/長方形 1">
            <a:extLst>
              <a:ext uri="{FF2B5EF4-FFF2-40B4-BE49-F238E27FC236}">
                <a16:creationId xmlns:a16="http://schemas.microsoft.com/office/drawing/2014/main" id="{0B397C49-9685-0BDE-D6CA-B814804ED387}"/>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6" name="テキスト ボックス 5">
            <a:extLst>
              <a:ext uri="{FF2B5EF4-FFF2-40B4-BE49-F238E27FC236}">
                <a16:creationId xmlns:a16="http://schemas.microsoft.com/office/drawing/2014/main" id="{E225B349-76C3-2BEA-48E3-5885EEF640AF}"/>
              </a:ext>
            </a:extLst>
          </p:cNvPr>
          <p:cNvSpPr txBox="1"/>
          <p:nvPr/>
        </p:nvSpPr>
        <p:spPr>
          <a:xfrm>
            <a:off x="0" y="187399"/>
            <a:ext cx="12496012" cy="584775"/>
          </a:xfrm>
          <a:prstGeom prst="rect">
            <a:avLst/>
          </a:prstGeom>
          <a:noFill/>
        </p:spPr>
        <p:txBody>
          <a:bodyPr wrap="square" rtlCol="0">
            <a:spAutoFit/>
          </a:bodyPr>
          <a:lstStyle/>
          <a:p>
            <a:r>
              <a:rPr lang="ja-JP" altLang="en-US" sz="3200" b="1" dirty="0"/>
              <a:t>考察：神奈川</a:t>
            </a:r>
            <a:r>
              <a:rPr kumimoji="1" lang="ja-JP" altLang="en-US" sz="3200" b="1" dirty="0"/>
              <a:t>県にとっての</a:t>
            </a:r>
            <a:r>
              <a:rPr kumimoji="1" lang="en-US" altLang="ja-JP" sz="3200" b="1" dirty="0"/>
              <a:t>MRP</a:t>
            </a:r>
            <a:r>
              <a:rPr kumimoji="1" lang="ja-JP" altLang="en-US" sz="3200" b="1" dirty="0"/>
              <a:t>平均値最悪経路</a:t>
            </a:r>
          </a:p>
        </p:txBody>
      </p:sp>
      <p:sp>
        <p:nvSpPr>
          <p:cNvPr id="26" name="テキスト ボックス 25">
            <a:extLst>
              <a:ext uri="{FF2B5EF4-FFF2-40B4-BE49-F238E27FC236}">
                <a16:creationId xmlns:a16="http://schemas.microsoft.com/office/drawing/2014/main" id="{26141C78-4933-9C59-4C56-67358290E9D6}"/>
              </a:ext>
            </a:extLst>
          </p:cNvPr>
          <p:cNvSpPr txBox="1"/>
          <p:nvPr/>
        </p:nvSpPr>
        <p:spPr>
          <a:xfrm>
            <a:off x="173883" y="1347519"/>
            <a:ext cx="1968412" cy="1754326"/>
          </a:xfrm>
          <a:prstGeom prst="rect">
            <a:avLst/>
          </a:prstGeom>
          <a:noFill/>
        </p:spPr>
        <p:txBody>
          <a:bodyPr wrap="square" rtlCol="0">
            <a:spAutoFit/>
          </a:bodyPr>
          <a:lstStyle/>
          <a:p>
            <a:r>
              <a:rPr kumimoji="1" lang="ja-JP" altLang="en-US" sz="1200" b="1" dirty="0">
                <a:solidFill>
                  <a:schemeClr val="bg1"/>
                </a:solidFill>
                <a:highlight>
                  <a:srgbClr val="FF0000"/>
                </a:highlight>
              </a:rPr>
              <a:t>ーーーー　　</a:t>
            </a:r>
            <a:r>
              <a:rPr kumimoji="1" lang="en-US" altLang="ja-JP" sz="1200" b="1" dirty="0">
                <a:solidFill>
                  <a:schemeClr val="bg1"/>
                </a:solidFill>
                <a:highlight>
                  <a:srgbClr val="FF0000"/>
                </a:highlight>
              </a:rPr>
              <a:t>HAGIBIS</a:t>
            </a:r>
          </a:p>
          <a:p>
            <a:endParaRPr kumimoji="1" lang="en-US" altLang="ja-JP" sz="1200" b="1" dirty="0">
              <a:solidFill>
                <a:schemeClr val="bg1"/>
              </a:solidFill>
              <a:highlight>
                <a:srgbClr val="FF0000"/>
              </a:highlight>
            </a:endParaRPr>
          </a:p>
          <a:p>
            <a:r>
              <a:rPr lang="ja-JP" altLang="en-US" sz="1200" b="1" dirty="0">
                <a:solidFill>
                  <a:schemeClr val="bg1"/>
                </a:solidFill>
                <a:highlight>
                  <a:srgbClr val="0000FF"/>
                </a:highlight>
              </a:rPr>
              <a:t>ーーーー　　　</a:t>
            </a:r>
            <a:r>
              <a:rPr lang="en-US" altLang="ja-JP" sz="1200" b="1" dirty="0">
                <a:solidFill>
                  <a:schemeClr val="bg1"/>
                </a:solidFill>
                <a:highlight>
                  <a:srgbClr val="0000FF"/>
                </a:highlight>
              </a:rPr>
              <a:t>FAXAI</a:t>
            </a:r>
          </a:p>
          <a:p>
            <a:endParaRPr lang="en-US" altLang="ja-JP" sz="1200" b="1" dirty="0">
              <a:solidFill>
                <a:schemeClr val="bg1"/>
              </a:solidFill>
              <a:highlight>
                <a:srgbClr val="0000FF"/>
              </a:highlight>
            </a:endParaRPr>
          </a:p>
          <a:p>
            <a:r>
              <a:rPr kumimoji="1" lang="ja-JP" altLang="en-US" sz="1200" b="1" dirty="0">
                <a:solidFill>
                  <a:schemeClr val="bg1"/>
                </a:solidFill>
                <a:highlight>
                  <a:srgbClr val="008000"/>
                </a:highlight>
              </a:rPr>
              <a:t>ーーーー　　　</a:t>
            </a:r>
            <a:r>
              <a:rPr kumimoji="1" lang="en-US" altLang="ja-JP" sz="1200" b="1" dirty="0">
                <a:solidFill>
                  <a:schemeClr val="bg1"/>
                </a:solidFill>
                <a:highlight>
                  <a:srgbClr val="008000"/>
                </a:highlight>
              </a:rPr>
              <a:t>TRAMI</a:t>
            </a:r>
            <a:r>
              <a:rPr kumimoji="1" lang="ja-JP" altLang="en-US" sz="1200" b="1" dirty="0">
                <a:solidFill>
                  <a:schemeClr val="bg1"/>
                </a:solidFill>
                <a:highlight>
                  <a:srgbClr val="008000"/>
                </a:highlight>
              </a:rPr>
              <a:t>　</a:t>
            </a:r>
            <a:endParaRPr kumimoji="1" lang="en-US" altLang="ja-JP" sz="1200" b="1" dirty="0">
              <a:solidFill>
                <a:schemeClr val="bg1"/>
              </a:solidFill>
              <a:highlight>
                <a:srgbClr val="008000"/>
              </a:highlight>
            </a:endParaRPr>
          </a:p>
          <a:p>
            <a:endParaRPr kumimoji="1" lang="en-US" altLang="ja-JP" sz="1200" b="1" dirty="0">
              <a:solidFill>
                <a:schemeClr val="bg1"/>
              </a:solidFill>
              <a:highlight>
                <a:srgbClr val="00FF00"/>
              </a:highlight>
            </a:endParaRPr>
          </a:p>
          <a:p>
            <a:r>
              <a:rPr lang="ja-JP" altLang="en-US" sz="1200" b="1" dirty="0">
                <a:solidFill>
                  <a:schemeClr val="bg1"/>
                </a:solidFill>
                <a:highlight>
                  <a:srgbClr val="800080"/>
                </a:highlight>
              </a:rPr>
              <a:t>ーーーー　　　　</a:t>
            </a:r>
            <a:r>
              <a:rPr lang="en-US" altLang="ja-JP" sz="1200" b="1" dirty="0">
                <a:solidFill>
                  <a:schemeClr val="bg1"/>
                </a:solidFill>
                <a:highlight>
                  <a:srgbClr val="800080"/>
                </a:highlight>
              </a:rPr>
              <a:t>JEBI</a:t>
            </a:r>
          </a:p>
          <a:p>
            <a:endParaRPr lang="en-US" altLang="ja-JP" sz="1200" b="1" dirty="0">
              <a:solidFill>
                <a:schemeClr val="bg1"/>
              </a:solidFill>
              <a:highlight>
                <a:srgbClr val="800080"/>
              </a:highlight>
            </a:endParaRPr>
          </a:p>
          <a:p>
            <a:r>
              <a:rPr kumimoji="1" lang="ja-JP" altLang="en-US" sz="1200" b="1" dirty="0">
                <a:solidFill>
                  <a:schemeClr val="tx1">
                    <a:lumMod val="50000"/>
                    <a:lumOff val="50000"/>
                  </a:schemeClr>
                </a:solidFill>
                <a:highlight>
                  <a:srgbClr val="FFFF00"/>
                </a:highlight>
              </a:rPr>
              <a:t>ーーーー　　</a:t>
            </a:r>
            <a:r>
              <a:rPr kumimoji="1" lang="en-US" altLang="ja-JP" sz="1200" b="1" dirty="0">
                <a:solidFill>
                  <a:schemeClr val="tx1">
                    <a:lumMod val="50000"/>
                    <a:lumOff val="50000"/>
                  </a:schemeClr>
                </a:solidFill>
                <a:highlight>
                  <a:srgbClr val="FFFF00"/>
                </a:highlight>
              </a:rPr>
              <a:t>JONGDARI</a:t>
            </a:r>
            <a:endParaRPr kumimoji="1" lang="ja-JP" altLang="en-US" sz="1200" b="1" dirty="0">
              <a:solidFill>
                <a:schemeClr val="tx1">
                  <a:lumMod val="50000"/>
                  <a:lumOff val="50000"/>
                </a:schemeClr>
              </a:solidFill>
              <a:highlight>
                <a:srgbClr val="FFFF00"/>
              </a:highlight>
            </a:endParaRPr>
          </a:p>
        </p:txBody>
      </p:sp>
      <p:sp>
        <p:nvSpPr>
          <p:cNvPr id="31" name="正方形/長方形 30">
            <a:extLst>
              <a:ext uri="{FF2B5EF4-FFF2-40B4-BE49-F238E27FC236}">
                <a16:creationId xmlns:a16="http://schemas.microsoft.com/office/drawing/2014/main" id="{BFD012A4-6E4A-DAD8-F40C-06E8277CCD40}"/>
              </a:ext>
            </a:extLst>
          </p:cNvPr>
          <p:cNvSpPr/>
          <p:nvPr/>
        </p:nvSpPr>
        <p:spPr>
          <a:xfrm>
            <a:off x="1658447" y="6190224"/>
            <a:ext cx="8571686" cy="6262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神奈川県の緯度で見ると最悪経路にばらつきがあるようにみえるが、</a:t>
            </a:r>
            <a:endParaRPr kumimoji="1" lang="en-US" altLang="ja-JP" b="1" dirty="0"/>
          </a:p>
          <a:p>
            <a:pPr algn="ctr"/>
            <a:r>
              <a:rPr kumimoji="1" lang="ja-JP" altLang="en-US" b="1" dirty="0"/>
              <a:t>接近前の台風の位置はどの台風も相模湾からの接近で、ほとんど変わらない。</a:t>
            </a:r>
          </a:p>
        </p:txBody>
      </p:sp>
      <mc:AlternateContent xmlns:mc="http://schemas.openxmlformats.org/markup-compatibility/2006" xmlns:p14="http://schemas.microsoft.com/office/powerpoint/2010/main">
        <mc:Choice Requires="p14">
          <p:contentPart p14:bwMode="auto" r:id="rId4">
            <p14:nvContentPartPr>
              <p14:cNvPr id="22" name="インク 21">
                <a:extLst>
                  <a:ext uri="{FF2B5EF4-FFF2-40B4-BE49-F238E27FC236}">
                    <a16:creationId xmlns:a16="http://schemas.microsoft.com/office/drawing/2014/main" id="{F5BEDC18-72F7-266B-92BD-CB9716642D04}"/>
                  </a:ext>
                </a:extLst>
              </p14:cNvPr>
              <p14:cNvContentPartPr/>
              <p14:nvPr/>
            </p14:nvContentPartPr>
            <p14:xfrm>
              <a:off x="4019706" y="4487648"/>
              <a:ext cx="21240" cy="15480"/>
            </p14:xfrm>
          </p:contentPart>
        </mc:Choice>
        <mc:Fallback xmlns="">
          <p:pic>
            <p:nvPicPr>
              <p:cNvPr id="22" name="インク 21">
                <a:extLst>
                  <a:ext uri="{FF2B5EF4-FFF2-40B4-BE49-F238E27FC236}">
                    <a16:creationId xmlns:a16="http://schemas.microsoft.com/office/drawing/2014/main" id="{F5BEDC18-72F7-266B-92BD-CB9716642D04}"/>
                  </a:ext>
                </a:extLst>
              </p:cNvPr>
              <p:cNvPicPr/>
              <p:nvPr/>
            </p:nvPicPr>
            <p:blipFill>
              <a:blip r:embed="rId6"/>
              <a:stretch>
                <a:fillRect/>
              </a:stretch>
            </p:blipFill>
            <p:spPr>
              <a:xfrm>
                <a:off x="4013586" y="4481528"/>
                <a:ext cx="33480" cy="27720"/>
              </a:xfrm>
              <a:prstGeom prst="rect">
                <a:avLst/>
              </a:prstGeom>
            </p:spPr>
          </p:pic>
        </mc:Fallback>
      </mc:AlternateContent>
      <p:sp>
        <p:nvSpPr>
          <p:cNvPr id="33" name="スライド番号プレースホルダー 32">
            <a:extLst>
              <a:ext uri="{FF2B5EF4-FFF2-40B4-BE49-F238E27FC236}">
                <a16:creationId xmlns:a16="http://schemas.microsoft.com/office/drawing/2014/main" id="{8B8E62AC-B084-6221-7BF6-0763A6E3214C}"/>
              </a:ext>
            </a:extLst>
          </p:cNvPr>
          <p:cNvSpPr>
            <a:spLocks noGrp="1"/>
          </p:cNvSpPr>
          <p:nvPr>
            <p:ph type="sldNum" sz="quarter" idx="12"/>
          </p:nvPr>
        </p:nvSpPr>
        <p:spPr/>
        <p:txBody>
          <a:bodyPr/>
          <a:lstStyle/>
          <a:p>
            <a:fld id="{D934B125-B231-4034-ABE3-98F7396BA912}" type="slidenum">
              <a:rPr kumimoji="1" lang="ja-JP" altLang="en-US" smtClean="0"/>
              <a:t>16</a:t>
            </a:fld>
            <a:endParaRPr kumimoji="1" lang="ja-JP" altLang="en-US" dirty="0"/>
          </a:p>
        </p:txBody>
      </p:sp>
      <p:sp>
        <p:nvSpPr>
          <p:cNvPr id="5" name="楕円 4">
            <a:extLst>
              <a:ext uri="{FF2B5EF4-FFF2-40B4-BE49-F238E27FC236}">
                <a16:creationId xmlns:a16="http://schemas.microsoft.com/office/drawing/2014/main" id="{EBFF87D9-047F-82A6-91D1-414FA42D2426}"/>
              </a:ext>
            </a:extLst>
          </p:cNvPr>
          <p:cNvSpPr/>
          <p:nvPr/>
        </p:nvSpPr>
        <p:spPr>
          <a:xfrm>
            <a:off x="4925054" y="3726213"/>
            <a:ext cx="1170946" cy="1033299"/>
          </a:xfrm>
          <a:prstGeom prst="ellipse">
            <a:avLst/>
          </a:prstGeom>
          <a:noFill/>
          <a:ln w="730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20B5484-9AAA-3646-4A94-7A30572570B8}"/>
              </a:ext>
            </a:extLst>
          </p:cNvPr>
          <p:cNvGrpSpPr/>
          <p:nvPr/>
        </p:nvGrpSpPr>
        <p:grpSpPr>
          <a:xfrm>
            <a:off x="5705796" y="3099678"/>
            <a:ext cx="5615134" cy="3168751"/>
            <a:chOff x="5705796" y="3099678"/>
            <a:chExt cx="5615134" cy="3168751"/>
          </a:xfrm>
        </p:grpSpPr>
        <p:sp>
          <p:nvSpPr>
            <p:cNvPr id="7" name="矢印: 右カーブ 6">
              <a:extLst>
                <a:ext uri="{FF2B5EF4-FFF2-40B4-BE49-F238E27FC236}">
                  <a16:creationId xmlns:a16="http://schemas.microsoft.com/office/drawing/2014/main" id="{45791A78-427A-52CA-0DC5-52F971B2A5E7}"/>
                </a:ext>
              </a:extLst>
            </p:cNvPr>
            <p:cNvSpPr/>
            <p:nvPr/>
          </p:nvSpPr>
          <p:spPr>
            <a:xfrm rot="11876447">
              <a:off x="6023920" y="3099678"/>
              <a:ext cx="1912374" cy="3168751"/>
            </a:xfrm>
            <a:prstGeom prst="curv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矢印: 右カーブ 7">
              <a:extLst>
                <a:ext uri="{FF2B5EF4-FFF2-40B4-BE49-F238E27FC236}">
                  <a16:creationId xmlns:a16="http://schemas.microsoft.com/office/drawing/2014/main" id="{3F2FDE3C-A522-1C38-AF8C-F223F88B4C3B}"/>
                </a:ext>
              </a:extLst>
            </p:cNvPr>
            <p:cNvSpPr/>
            <p:nvPr/>
          </p:nvSpPr>
          <p:spPr>
            <a:xfrm rot="11876447">
              <a:off x="5705796" y="3548555"/>
              <a:ext cx="1346872" cy="2194957"/>
            </a:xfrm>
            <a:prstGeom prst="curv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右カーブ 8">
              <a:extLst>
                <a:ext uri="{FF2B5EF4-FFF2-40B4-BE49-F238E27FC236}">
                  <a16:creationId xmlns:a16="http://schemas.microsoft.com/office/drawing/2014/main" id="{1ACF7B17-EE43-27A2-3EA5-7BA9C95952FD}"/>
                </a:ext>
              </a:extLst>
            </p:cNvPr>
            <p:cNvSpPr/>
            <p:nvPr/>
          </p:nvSpPr>
          <p:spPr>
            <a:xfrm rot="11876447">
              <a:off x="6019046" y="4029861"/>
              <a:ext cx="1346872" cy="2194957"/>
            </a:xfrm>
            <a:prstGeom prst="curv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ボックス 2">
              <a:extLst>
                <a:ext uri="{FF2B5EF4-FFF2-40B4-BE49-F238E27FC236}">
                  <a16:creationId xmlns:a16="http://schemas.microsoft.com/office/drawing/2014/main" id="{3E54B485-01B3-2F96-7E4D-FA957625D4B8}"/>
                </a:ext>
              </a:extLst>
            </p:cNvPr>
            <p:cNvSpPr txBox="1"/>
            <p:nvPr/>
          </p:nvSpPr>
          <p:spPr>
            <a:xfrm>
              <a:off x="7591273" y="3745939"/>
              <a:ext cx="3729657" cy="646331"/>
            </a:xfrm>
            <a:prstGeom prst="rect">
              <a:avLst/>
            </a:prstGeom>
            <a:solidFill>
              <a:schemeClr val="bg1"/>
            </a:solidFill>
          </p:spPr>
          <p:txBody>
            <a:bodyPr wrap="square" rtlCol="0">
              <a:spAutoFit/>
            </a:bodyPr>
            <a:lstStyle/>
            <a:p>
              <a:r>
                <a:rPr kumimoji="1" lang="ja-JP" altLang="en-US" b="1" dirty="0"/>
                <a:t>海側から水蒸気を大量に含んだ風が県内平野部に</a:t>
              </a:r>
            </a:p>
          </p:txBody>
        </p:sp>
      </p:grpSp>
    </p:spTree>
    <p:extLst>
      <p:ext uri="{BB962C8B-B14F-4D97-AF65-F5344CB8AC3E}">
        <p14:creationId xmlns:p14="http://schemas.microsoft.com/office/powerpoint/2010/main" val="657343322"/>
      </p:ext>
    </p:extLst>
  </p:cSld>
  <p:clrMapOvr>
    <a:masterClrMapping/>
  </p:clrMapOvr>
  <mc:AlternateContent xmlns:mc="http://schemas.openxmlformats.org/markup-compatibility/2006" xmlns:p14="http://schemas.microsoft.com/office/powerpoint/2010/main">
    <mc:Choice Requires="p14">
      <p:transition spd="slow" p14:dur="2000" advTm="58814"/>
    </mc:Choice>
    <mc:Fallback xmlns="">
      <p:transition spd="slow" advTm="588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E47D-4504-50F9-6A25-A77F8D791D81}"/>
            </a:ext>
          </a:extLst>
        </p:cNvPr>
        <p:cNvGrpSpPr/>
        <p:nvPr/>
      </p:nvGrpSpPr>
      <p:grpSpPr>
        <a:xfrm>
          <a:off x="0" y="0"/>
          <a:ext cx="0" cy="0"/>
          <a:chOff x="0" y="0"/>
          <a:chExt cx="0" cy="0"/>
        </a:xfrm>
      </p:grpSpPr>
      <p:pic>
        <p:nvPicPr>
          <p:cNvPr id="16" name="図 15" descr="マップ&#10;&#10;自動的に生成された説明">
            <a:extLst>
              <a:ext uri="{FF2B5EF4-FFF2-40B4-BE49-F238E27FC236}">
                <a16:creationId xmlns:a16="http://schemas.microsoft.com/office/drawing/2014/main" id="{E90F7008-43D8-26BB-B9A6-A76C4199FE22}"/>
              </a:ext>
            </a:extLst>
          </p:cNvPr>
          <p:cNvPicPr>
            <a:picLocks noChangeAspect="1"/>
          </p:cNvPicPr>
          <p:nvPr/>
        </p:nvPicPr>
        <p:blipFill>
          <a:blip r:embed="rId3">
            <a:extLst>
              <a:ext uri="{28A0092B-C50C-407E-A947-70E740481C1C}">
                <a14:useLocalDpi xmlns:a14="http://schemas.microsoft.com/office/drawing/2010/main" val="0"/>
              </a:ext>
            </a:extLst>
          </a:blip>
          <a:srcRect l="21766" r="31833"/>
          <a:stretch/>
        </p:blipFill>
        <p:spPr>
          <a:xfrm>
            <a:off x="418845" y="1005499"/>
            <a:ext cx="3591954" cy="5474248"/>
          </a:xfrm>
          <a:prstGeom prst="rect">
            <a:avLst/>
          </a:prstGeom>
        </p:spPr>
      </p:pic>
      <p:sp>
        <p:nvSpPr>
          <p:cNvPr id="2" name="正方形/長方形 1">
            <a:extLst>
              <a:ext uri="{FF2B5EF4-FFF2-40B4-BE49-F238E27FC236}">
                <a16:creationId xmlns:a16="http://schemas.microsoft.com/office/drawing/2014/main" id="{BF92290A-68AF-D234-4553-00FC0EA5BF7C}"/>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24" name="テキスト ボックス 23">
            <a:extLst>
              <a:ext uri="{FF2B5EF4-FFF2-40B4-BE49-F238E27FC236}">
                <a16:creationId xmlns:a16="http://schemas.microsoft.com/office/drawing/2014/main" id="{3FE4ED5D-BF9F-1BE8-8D8A-07A78AA809EF}"/>
              </a:ext>
            </a:extLst>
          </p:cNvPr>
          <p:cNvSpPr txBox="1"/>
          <p:nvPr/>
        </p:nvSpPr>
        <p:spPr>
          <a:xfrm>
            <a:off x="0" y="6567586"/>
            <a:ext cx="5497287" cy="307777"/>
          </a:xfrm>
          <a:prstGeom prst="rect">
            <a:avLst/>
          </a:prstGeom>
          <a:noFill/>
        </p:spPr>
        <p:txBody>
          <a:bodyPr wrap="square" rtlCol="0">
            <a:spAutoFit/>
          </a:bodyPr>
          <a:lstStyle/>
          <a:p>
            <a:r>
              <a:rPr kumimoji="1" lang="ja-JP" altLang="en-US" sz="1400" dirty="0"/>
              <a:t>図 宮崎</a:t>
            </a:r>
            <a:r>
              <a:rPr lang="ja-JP" altLang="en-US" sz="1400" dirty="0"/>
              <a:t>県にとっての最悪経路と直撃経路の位置関係</a:t>
            </a:r>
            <a:endParaRPr kumimoji="1" lang="ja-JP" altLang="en-US" sz="1400" dirty="0"/>
          </a:p>
        </p:txBody>
      </p:sp>
      <p:sp>
        <p:nvSpPr>
          <p:cNvPr id="6" name="スライド番号プレースホルダー 5">
            <a:extLst>
              <a:ext uri="{FF2B5EF4-FFF2-40B4-BE49-F238E27FC236}">
                <a16:creationId xmlns:a16="http://schemas.microsoft.com/office/drawing/2014/main" id="{DF010BD2-6257-5315-BF93-D6567937C3DD}"/>
              </a:ext>
            </a:extLst>
          </p:cNvPr>
          <p:cNvSpPr>
            <a:spLocks noGrp="1"/>
          </p:cNvSpPr>
          <p:nvPr>
            <p:ph type="sldNum" sz="quarter" idx="12"/>
          </p:nvPr>
        </p:nvSpPr>
        <p:spPr/>
        <p:txBody>
          <a:bodyPr/>
          <a:lstStyle/>
          <a:p>
            <a:fld id="{D934B125-B231-4034-ABE3-98F7396BA912}" type="slidenum">
              <a:rPr kumimoji="1" lang="ja-JP" altLang="en-US" smtClean="0"/>
              <a:t>17</a:t>
            </a:fld>
            <a:endParaRPr kumimoji="1" lang="ja-JP" altLang="en-US" dirty="0"/>
          </a:p>
        </p:txBody>
      </p:sp>
      <p:sp>
        <p:nvSpPr>
          <p:cNvPr id="22" name="テキスト ボックス 21">
            <a:extLst>
              <a:ext uri="{FF2B5EF4-FFF2-40B4-BE49-F238E27FC236}">
                <a16:creationId xmlns:a16="http://schemas.microsoft.com/office/drawing/2014/main" id="{1B576398-3FD1-EC70-AADF-02EF6C5E9F18}"/>
              </a:ext>
            </a:extLst>
          </p:cNvPr>
          <p:cNvSpPr txBox="1"/>
          <p:nvPr/>
        </p:nvSpPr>
        <p:spPr>
          <a:xfrm>
            <a:off x="0" y="1127600"/>
            <a:ext cx="3280599" cy="338554"/>
          </a:xfrm>
          <a:prstGeom prst="rect">
            <a:avLst/>
          </a:prstGeom>
          <a:noFill/>
        </p:spPr>
        <p:txBody>
          <a:bodyPr wrap="square" rtlCol="0">
            <a:spAutoFit/>
          </a:bodyPr>
          <a:lstStyle/>
          <a:p>
            <a:r>
              <a:rPr lang="ja-JP" altLang="en-US" sz="1600" b="1" dirty="0">
                <a:solidFill>
                  <a:schemeClr val="accent6">
                    <a:lumMod val="75000"/>
                  </a:schemeClr>
                </a:solidFill>
              </a:rPr>
              <a:t>宮崎</a:t>
            </a:r>
            <a:r>
              <a:rPr kumimoji="1" lang="ja-JP" altLang="en-US" sz="1600" b="1" dirty="0">
                <a:solidFill>
                  <a:schemeClr val="accent6">
                    <a:lumMod val="75000"/>
                  </a:schemeClr>
                </a:solidFill>
              </a:rPr>
              <a:t>県全体にとっての最悪経路</a:t>
            </a:r>
            <a:endParaRPr kumimoji="1" lang="en-US" altLang="ja-JP" sz="1600" b="1" dirty="0">
              <a:solidFill>
                <a:schemeClr val="accent6">
                  <a:lumMod val="75000"/>
                </a:schemeClr>
              </a:solidFill>
            </a:endParaRPr>
          </a:p>
        </p:txBody>
      </p:sp>
      <p:pic>
        <p:nvPicPr>
          <p:cNvPr id="3" name="図 2">
            <a:extLst>
              <a:ext uri="{FF2B5EF4-FFF2-40B4-BE49-F238E27FC236}">
                <a16:creationId xmlns:a16="http://schemas.microsoft.com/office/drawing/2014/main" id="{EFE7E9C8-B994-C0AE-E7A1-C9C2C1B82F00}"/>
              </a:ext>
            </a:extLst>
          </p:cNvPr>
          <p:cNvPicPr>
            <a:picLocks noChangeAspect="1"/>
          </p:cNvPicPr>
          <p:nvPr/>
        </p:nvPicPr>
        <p:blipFill>
          <a:blip r:embed="rId4"/>
          <a:stretch>
            <a:fillRect/>
          </a:stretch>
        </p:blipFill>
        <p:spPr>
          <a:xfrm>
            <a:off x="3525214" y="2054184"/>
            <a:ext cx="1972074" cy="1024613"/>
          </a:xfrm>
          <a:prstGeom prst="rect">
            <a:avLst/>
          </a:prstGeom>
        </p:spPr>
      </p:pic>
      <p:sp>
        <p:nvSpPr>
          <p:cNvPr id="14" name="テキスト ボックス 13">
            <a:extLst>
              <a:ext uri="{FF2B5EF4-FFF2-40B4-BE49-F238E27FC236}">
                <a16:creationId xmlns:a16="http://schemas.microsoft.com/office/drawing/2014/main" id="{4B7AE7B8-C1FF-B923-E940-89C0F4501D3B}"/>
              </a:ext>
            </a:extLst>
          </p:cNvPr>
          <p:cNvSpPr txBox="1"/>
          <p:nvPr/>
        </p:nvSpPr>
        <p:spPr>
          <a:xfrm>
            <a:off x="3822546" y="1027806"/>
            <a:ext cx="5497287" cy="923330"/>
          </a:xfrm>
          <a:prstGeom prst="rect">
            <a:avLst/>
          </a:prstGeom>
          <a:noFill/>
        </p:spPr>
        <p:txBody>
          <a:bodyPr wrap="square" rtlCol="0">
            <a:spAutoFit/>
          </a:bodyPr>
          <a:lstStyle/>
          <a:p>
            <a:r>
              <a:rPr lang="en-US" altLang="ja-JP" b="1" dirty="0"/>
              <a:t>‣</a:t>
            </a:r>
            <a:r>
              <a:rPr lang="ja-JP" altLang="en-US" b="1" dirty="0"/>
              <a:t>宮崎県は、県の</a:t>
            </a:r>
            <a:r>
              <a:rPr lang="ja-JP" altLang="en-US" b="1" dirty="0">
                <a:solidFill>
                  <a:schemeClr val="accent6"/>
                </a:solidFill>
              </a:rPr>
              <a:t>西</a:t>
            </a:r>
            <a:r>
              <a:rPr lang="ja-JP" altLang="en-US" b="1" dirty="0"/>
              <a:t>を通るコースで最悪経路となる。</a:t>
            </a:r>
            <a:endParaRPr kumimoji="1" lang="en-US" altLang="ja-JP" b="1" dirty="0"/>
          </a:p>
          <a:p>
            <a:r>
              <a:rPr lang="en-US" altLang="ja-JP" b="1" dirty="0"/>
              <a:t>‣</a:t>
            </a:r>
            <a:r>
              <a:rPr lang="ja-JP" altLang="en-US" b="1" dirty="0"/>
              <a:t>県内の山岳地形では殆ど</a:t>
            </a:r>
            <a:r>
              <a:rPr lang="ja-JP" altLang="en-US" b="1" dirty="0">
                <a:solidFill>
                  <a:srgbClr val="7030A0"/>
                </a:solidFill>
              </a:rPr>
              <a:t>土砂災害警戒情報</a:t>
            </a:r>
            <a:r>
              <a:rPr lang="ja-JP" altLang="en-US" b="1" dirty="0"/>
              <a:t>が予測される。</a:t>
            </a:r>
            <a:endParaRPr lang="en-US" altLang="ja-JP" b="1" dirty="0"/>
          </a:p>
        </p:txBody>
      </p:sp>
      <p:grpSp>
        <p:nvGrpSpPr>
          <p:cNvPr id="31" name="グループ化 30">
            <a:extLst>
              <a:ext uri="{FF2B5EF4-FFF2-40B4-BE49-F238E27FC236}">
                <a16:creationId xmlns:a16="http://schemas.microsoft.com/office/drawing/2014/main" id="{3342DE42-894C-8A17-830F-54E797C462EC}"/>
              </a:ext>
            </a:extLst>
          </p:cNvPr>
          <p:cNvGrpSpPr/>
          <p:nvPr/>
        </p:nvGrpSpPr>
        <p:grpSpPr>
          <a:xfrm>
            <a:off x="2698830" y="3207877"/>
            <a:ext cx="7203865" cy="3529328"/>
            <a:chOff x="2698830" y="3207877"/>
            <a:chExt cx="7203865" cy="3529328"/>
          </a:xfrm>
        </p:grpSpPr>
        <p:pic>
          <p:nvPicPr>
            <p:cNvPr id="5" name="図 4">
              <a:extLst>
                <a:ext uri="{FF2B5EF4-FFF2-40B4-BE49-F238E27FC236}">
                  <a16:creationId xmlns:a16="http://schemas.microsoft.com/office/drawing/2014/main" id="{A1BAE908-1226-FBD0-8B75-5ADAA7B547E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2059" y="3207877"/>
              <a:ext cx="6710636" cy="3374659"/>
            </a:xfrm>
            <a:prstGeom prst="rect">
              <a:avLst/>
            </a:prstGeom>
            <a:noFill/>
            <a:ln>
              <a:noFill/>
            </a:ln>
          </p:spPr>
        </p:pic>
        <p:sp>
          <p:nvSpPr>
            <p:cNvPr id="17" name="テキスト ボックス 16">
              <a:extLst>
                <a:ext uri="{FF2B5EF4-FFF2-40B4-BE49-F238E27FC236}">
                  <a16:creationId xmlns:a16="http://schemas.microsoft.com/office/drawing/2014/main" id="{AF851163-A351-186F-4B7E-61B031DDE5D8}"/>
                </a:ext>
              </a:extLst>
            </p:cNvPr>
            <p:cNvSpPr txBox="1"/>
            <p:nvPr/>
          </p:nvSpPr>
          <p:spPr>
            <a:xfrm>
              <a:off x="3650546" y="6367873"/>
              <a:ext cx="4850575" cy="369332"/>
            </a:xfrm>
            <a:prstGeom prst="rect">
              <a:avLst/>
            </a:prstGeom>
            <a:solidFill>
              <a:schemeClr val="bg1"/>
            </a:solidFill>
          </p:spPr>
          <p:txBody>
            <a:bodyPr wrap="square" rtlCol="0">
              <a:spAutoFit/>
            </a:bodyPr>
            <a:lstStyle/>
            <a:p>
              <a:r>
                <a:rPr kumimoji="1" lang="ja-JP" altLang="en-US" sz="1200" b="1" dirty="0"/>
                <a:t>　　　　</a:t>
              </a:r>
              <a:r>
                <a:rPr lang="ja-JP" altLang="en-US" b="1" dirty="0">
                  <a:solidFill>
                    <a:srgbClr val="00B050"/>
                  </a:solidFill>
                </a:rPr>
                <a:t>西</a:t>
              </a:r>
              <a:r>
                <a:rPr kumimoji="1" lang="ja-JP" altLang="en-US" sz="1200" b="1" dirty="0"/>
                <a:t>　　　←　　</a:t>
              </a:r>
              <a:r>
                <a:rPr kumimoji="1" lang="ja-JP" altLang="en-US" sz="1200" b="1" dirty="0">
                  <a:solidFill>
                    <a:srgbClr val="FF0000"/>
                  </a:solidFill>
                </a:rPr>
                <a:t>直撃経路</a:t>
              </a:r>
              <a:r>
                <a:rPr kumimoji="1" lang="ja-JP" altLang="en-US" sz="1200" b="1" dirty="0"/>
                <a:t>からの距離（</a:t>
              </a:r>
              <a:r>
                <a:rPr kumimoji="1" lang="en-US" altLang="ja-JP" sz="1200" b="1" dirty="0"/>
                <a:t>km</a:t>
              </a:r>
              <a:r>
                <a:rPr kumimoji="1" lang="ja-JP" altLang="en-US" sz="1200" b="1" dirty="0"/>
                <a:t>）　→　　</a:t>
              </a:r>
              <a:r>
                <a:rPr kumimoji="1" lang="ja-JP" altLang="en-US" b="1" dirty="0">
                  <a:solidFill>
                    <a:srgbClr val="0070C0"/>
                  </a:solidFill>
                </a:rPr>
                <a:t>東</a:t>
              </a:r>
              <a:r>
                <a:rPr kumimoji="1" lang="ja-JP" altLang="en-US" sz="1200" b="1" dirty="0"/>
                <a:t>　　　　</a:t>
              </a:r>
            </a:p>
          </p:txBody>
        </p:sp>
        <p:sp>
          <p:nvSpPr>
            <p:cNvPr id="18" name="テキスト ボックス 17">
              <a:extLst>
                <a:ext uri="{FF2B5EF4-FFF2-40B4-BE49-F238E27FC236}">
                  <a16:creationId xmlns:a16="http://schemas.microsoft.com/office/drawing/2014/main" id="{0DA972F1-CD0F-2F8E-C6C6-2D09F339FB50}"/>
                </a:ext>
              </a:extLst>
            </p:cNvPr>
            <p:cNvSpPr txBox="1"/>
            <p:nvPr/>
          </p:nvSpPr>
          <p:spPr>
            <a:xfrm>
              <a:off x="2698830" y="3981642"/>
              <a:ext cx="615553" cy="2386231"/>
            </a:xfrm>
            <a:prstGeom prst="rect">
              <a:avLst/>
            </a:prstGeom>
            <a:solidFill>
              <a:schemeClr val="bg1"/>
            </a:solidFill>
            <a:ln>
              <a:noFill/>
            </a:ln>
          </p:spPr>
          <p:txBody>
            <a:bodyPr vert="eaVert" wrap="square" rtlCol="0">
              <a:spAutoFit/>
            </a:bodyPr>
            <a:lstStyle/>
            <a:p>
              <a:r>
                <a:rPr kumimoji="1" lang="ja-JP" altLang="en-US" sz="2800" b="1" dirty="0"/>
                <a:t>県</a:t>
              </a:r>
              <a:r>
                <a:rPr kumimoji="1" lang="en-US" altLang="ja-JP" sz="2800" b="1" dirty="0"/>
                <a:t>MRP</a:t>
              </a:r>
              <a:r>
                <a:rPr kumimoji="1" lang="ja-JP" altLang="en-US" sz="2800" b="1" dirty="0"/>
                <a:t>平均値</a:t>
              </a:r>
            </a:p>
          </p:txBody>
        </p:sp>
        <p:sp>
          <p:nvSpPr>
            <p:cNvPr id="29" name="矢印: 下 28">
              <a:extLst>
                <a:ext uri="{FF2B5EF4-FFF2-40B4-BE49-F238E27FC236}">
                  <a16:creationId xmlns:a16="http://schemas.microsoft.com/office/drawing/2014/main" id="{B64D8EC4-A68E-B244-98E8-D7D73A1D9FE5}"/>
                </a:ext>
              </a:extLst>
            </p:cNvPr>
            <p:cNvSpPr/>
            <p:nvPr/>
          </p:nvSpPr>
          <p:spPr>
            <a:xfrm>
              <a:off x="5451716" y="3748292"/>
              <a:ext cx="155111" cy="244739"/>
            </a:xfrm>
            <a:prstGeom prst="downArrow">
              <a:avLst>
                <a:gd name="adj1" fmla="val 50000"/>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0EB2D291-8F58-2C71-CBC9-4989BB8845FA}"/>
                </a:ext>
              </a:extLst>
            </p:cNvPr>
            <p:cNvSpPr txBox="1"/>
            <p:nvPr/>
          </p:nvSpPr>
          <p:spPr>
            <a:xfrm>
              <a:off x="4607736" y="3508567"/>
              <a:ext cx="4352554" cy="261610"/>
            </a:xfrm>
            <a:prstGeom prst="rect">
              <a:avLst/>
            </a:prstGeom>
            <a:noFill/>
          </p:spPr>
          <p:txBody>
            <a:bodyPr wrap="square" rtlCol="0">
              <a:spAutoFit/>
            </a:bodyPr>
            <a:lstStyle/>
            <a:p>
              <a:r>
                <a:rPr lang="ja-JP" altLang="en-US" sz="1100" b="1" dirty="0">
                  <a:solidFill>
                    <a:srgbClr val="FF0000"/>
                  </a:solidFill>
                </a:rPr>
                <a:t>宮崎県にとっての最悪コース</a:t>
              </a:r>
              <a:endParaRPr kumimoji="1" lang="ja-JP" altLang="en-US" sz="1100" b="1" dirty="0">
                <a:solidFill>
                  <a:srgbClr val="FF0000"/>
                </a:solidFill>
              </a:endParaRPr>
            </a:p>
          </p:txBody>
        </p:sp>
      </p:grpSp>
      <p:sp>
        <p:nvSpPr>
          <p:cNvPr id="4" name="テキスト ボックス 3">
            <a:extLst>
              <a:ext uri="{FF2B5EF4-FFF2-40B4-BE49-F238E27FC236}">
                <a16:creationId xmlns:a16="http://schemas.microsoft.com/office/drawing/2014/main" id="{65A60FD0-C0B5-8DE3-B249-A934442EAD33}"/>
              </a:ext>
            </a:extLst>
          </p:cNvPr>
          <p:cNvSpPr txBox="1"/>
          <p:nvPr/>
        </p:nvSpPr>
        <p:spPr>
          <a:xfrm>
            <a:off x="71098" y="177687"/>
            <a:ext cx="13333445" cy="523220"/>
          </a:xfrm>
          <a:prstGeom prst="rect">
            <a:avLst/>
          </a:prstGeom>
          <a:noFill/>
        </p:spPr>
        <p:txBody>
          <a:bodyPr wrap="square" rtlCol="0">
            <a:spAutoFit/>
          </a:bodyPr>
          <a:lstStyle/>
          <a:p>
            <a:r>
              <a:rPr kumimoji="1" lang="ja-JP" altLang="en-US" sz="2800" b="1" dirty="0"/>
              <a:t>結果：</a:t>
            </a:r>
            <a:r>
              <a:rPr kumimoji="1" lang="en-US" altLang="ja-JP" sz="2800" b="1" dirty="0"/>
              <a:t>HAGIBIS</a:t>
            </a:r>
            <a:r>
              <a:rPr kumimoji="1" lang="ja-JP" altLang="en-US" sz="2800" dirty="0"/>
              <a:t>を対象とした場合 </a:t>
            </a:r>
            <a:r>
              <a:rPr lang="ja-JP" altLang="en-US" sz="2800" b="1" dirty="0"/>
              <a:t>宮崎</a:t>
            </a:r>
            <a:r>
              <a:rPr kumimoji="1" lang="ja-JP" altLang="en-US" sz="2800" b="1" dirty="0"/>
              <a:t>県</a:t>
            </a:r>
            <a:r>
              <a:rPr kumimoji="1" lang="ja-JP" altLang="en-US" sz="2800" dirty="0"/>
              <a:t>にとっての最悪経路と直撃経路</a:t>
            </a:r>
          </a:p>
        </p:txBody>
      </p:sp>
      <p:grpSp>
        <p:nvGrpSpPr>
          <p:cNvPr id="28" name="グループ化 27">
            <a:extLst>
              <a:ext uri="{FF2B5EF4-FFF2-40B4-BE49-F238E27FC236}">
                <a16:creationId xmlns:a16="http://schemas.microsoft.com/office/drawing/2014/main" id="{280871BD-8940-D309-F32F-001AE49193CA}"/>
              </a:ext>
            </a:extLst>
          </p:cNvPr>
          <p:cNvGrpSpPr/>
          <p:nvPr/>
        </p:nvGrpSpPr>
        <p:grpSpPr>
          <a:xfrm>
            <a:off x="7853706" y="1027806"/>
            <a:ext cx="4478404" cy="4529402"/>
            <a:chOff x="7713596" y="1110972"/>
            <a:chExt cx="4478404" cy="4529402"/>
          </a:xfrm>
        </p:grpSpPr>
        <p:pic>
          <p:nvPicPr>
            <p:cNvPr id="20" name="図 19" descr="マップ&#10;&#10;自動的に生成された説明">
              <a:extLst>
                <a:ext uri="{FF2B5EF4-FFF2-40B4-BE49-F238E27FC236}">
                  <a16:creationId xmlns:a16="http://schemas.microsoft.com/office/drawing/2014/main" id="{38E3C28F-9340-DF42-2568-CCD6C1D83585}"/>
                </a:ext>
              </a:extLst>
            </p:cNvPr>
            <p:cNvPicPr>
              <a:picLocks noChangeAspect="1"/>
            </p:cNvPicPr>
            <p:nvPr/>
          </p:nvPicPr>
          <p:blipFill>
            <a:blip r:embed="rId6">
              <a:extLst>
                <a:ext uri="{28A0092B-C50C-407E-A947-70E740481C1C}">
                  <a14:useLocalDpi xmlns:a14="http://schemas.microsoft.com/office/drawing/2010/main" val="0"/>
                </a:ext>
              </a:extLst>
            </a:blip>
            <a:srcRect l="13001" r="37775"/>
            <a:stretch/>
          </p:blipFill>
          <p:spPr>
            <a:xfrm>
              <a:off x="9121513" y="1468147"/>
              <a:ext cx="2651642" cy="3809399"/>
            </a:xfrm>
            <a:prstGeom prst="rect">
              <a:avLst/>
            </a:prstGeom>
          </p:spPr>
        </p:pic>
        <p:sp>
          <p:nvSpPr>
            <p:cNvPr id="8" name="矢印: 右カーブ 7">
              <a:extLst>
                <a:ext uri="{FF2B5EF4-FFF2-40B4-BE49-F238E27FC236}">
                  <a16:creationId xmlns:a16="http://schemas.microsoft.com/office/drawing/2014/main" id="{59D08785-574B-EE8D-1568-52528C023C6C}"/>
                </a:ext>
              </a:extLst>
            </p:cNvPr>
            <p:cNvSpPr/>
            <p:nvPr/>
          </p:nvSpPr>
          <p:spPr>
            <a:xfrm rot="11876447">
              <a:off x="11063228" y="3842712"/>
              <a:ext cx="646340" cy="778462"/>
            </a:xfrm>
            <a:prstGeom prst="curv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矢印: 右カーブ 8">
              <a:extLst>
                <a:ext uri="{FF2B5EF4-FFF2-40B4-BE49-F238E27FC236}">
                  <a16:creationId xmlns:a16="http://schemas.microsoft.com/office/drawing/2014/main" id="{C6353FBA-D902-03F4-7E1C-05C04BC361ED}"/>
                </a:ext>
              </a:extLst>
            </p:cNvPr>
            <p:cNvSpPr/>
            <p:nvPr/>
          </p:nvSpPr>
          <p:spPr>
            <a:xfrm rot="11876447">
              <a:off x="11022633" y="3539222"/>
              <a:ext cx="646340" cy="778462"/>
            </a:xfrm>
            <a:prstGeom prst="curv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楕円 22">
              <a:extLst>
                <a:ext uri="{FF2B5EF4-FFF2-40B4-BE49-F238E27FC236}">
                  <a16:creationId xmlns:a16="http://schemas.microsoft.com/office/drawing/2014/main" id="{83020100-F657-E7B7-509A-070F3BDB4D54}"/>
                </a:ext>
              </a:extLst>
            </p:cNvPr>
            <p:cNvSpPr/>
            <p:nvPr/>
          </p:nvSpPr>
          <p:spPr>
            <a:xfrm>
              <a:off x="9780890" y="3510444"/>
              <a:ext cx="1096964" cy="987847"/>
            </a:xfrm>
            <a:prstGeom prst="ellipse">
              <a:avLst/>
            </a:prstGeom>
            <a:noFill/>
            <a:ln w="730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DE9A4A20-F595-F9AF-97B0-6AF6D15368FA}"/>
                </a:ext>
              </a:extLst>
            </p:cNvPr>
            <p:cNvSpPr txBox="1"/>
            <p:nvPr/>
          </p:nvSpPr>
          <p:spPr>
            <a:xfrm>
              <a:off x="9467540" y="1110972"/>
              <a:ext cx="2016247" cy="369332"/>
            </a:xfrm>
            <a:prstGeom prst="rect">
              <a:avLst/>
            </a:prstGeom>
            <a:solidFill>
              <a:schemeClr val="bg1"/>
            </a:solidFill>
          </p:spPr>
          <p:txBody>
            <a:bodyPr wrap="square" rtlCol="0">
              <a:spAutoFit/>
            </a:bodyPr>
            <a:lstStyle/>
            <a:p>
              <a:r>
                <a:rPr kumimoji="1" lang="en-US" altLang="ja-JP" b="1" dirty="0"/>
                <a:t>【</a:t>
              </a:r>
              <a:r>
                <a:rPr lang="ja-JP" altLang="en-US" b="1" dirty="0"/>
                <a:t>他の台風事例</a:t>
              </a:r>
              <a:r>
                <a:rPr kumimoji="1" lang="en-US" altLang="ja-JP" b="1" dirty="0"/>
                <a:t>】</a:t>
              </a:r>
              <a:endParaRPr kumimoji="1" lang="ja-JP" altLang="en-US" b="1" dirty="0"/>
            </a:p>
          </p:txBody>
        </p:sp>
        <p:sp>
          <p:nvSpPr>
            <p:cNvPr id="27" name="テキスト ボックス 26">
              <a:extLst>
                <a:ext uri="{FF2B5EF4-FFF2-40B4-BE49-F238E27FC236}">
                  <a16:creationId xmlns:a16="http://schemas.microsoft.com/office/drawing/2014/main" id="{2B11CA66-6E01-0D63-3EFA-10BA8F9A5F0D}"/>
                </a:ext>
              </a:extLst>
            </p:cNvPr>
            <p:cNvSpPr txBox="1"/>
            <p:nvPr/>
          </p:nvSpPr>
          <p:spPr>
            <a:xfrm>
              <a:off x="7713596" y="2025436"/>
              <a:ext cx="1943101" cy="1223412"/>
            </a:xfrm>
            <a:prstGeom prst="rect">
              <a:avLst/>
            </a:prstGeom>
            <a:noFill/>
          </p:spPr>
          <p:txBody>
            <a:bodyPr wrap="square" rtlCol="0">
              <a:spAutoFit/>
            </a:bodyPr>
            <a:lstStyle/>
            <a:p>
              <a:r>
                <a:rPr kumimoji="1" lang="ja-JP" altLang="en-US" sz="1050" b="1" dirty="0">
                  <a:solidFill>
                    <a:schemeClr val="bg1"/>
                  </a:solidFill>
                  <a:highlight>
                    <a:srgbClr val="FF0000"/>
                  </a:highlight>
                </a:rPr>
                <a:t>ーーーー　　</a:t>
              </a:r>
              <a:r>
                <a:rPr kumimoji="1" lang="en-US" altLang="ja-JP" sz="1050" b="1" dirty="0">
                  <a:solidFill>
                    <a:schemeClr val="bg1"/>
                  </a:solidFill>
                  <a:highlight>
                    <a:srgbClr val="FF0000"/>
                  </a:highlight>
                </a:rPr>
                <a:t>HAGIBIS</a:t>
              </a:r>
            </a:p>
            <a:p>
              <a:endParaRPr lang="en-US" altLang="ja-JP" sz="1050" b="1" dirty="0">
                <a:solidFill>
                  <a:schemeClr val="bg1"/>
                </a:solidFill>
                <a:highlight>
                  <a:srgbClr val="0000FF"/>
                </a:highlight>
              </a:endParaRPr>
            </a:p>
            <a:p>
              <a:r>
                <a:rPr kumimoji="1" lang="ja-JP" altLang="en-US" sz="1050" b="1" dirty="0">
                  <a:solidFill>
                    <a:schemeClr val="bg1"/>
                  </a:solidFill>
                  <a:highlight>
                    <a:srgbClr val="008000"/>
                  </a:highlight>
                </a:rPr>
                <a:t>ーーーー　　　</a:t>
              </a:r>
              <a:r>
                <a:rPr kumimoji="1" lang="en-US" altLang="ja-JP" sz="1050" b="1" dirty="0">
                  <a:solidFill>
                    <a:schemeClr val="bg1"/>
                  </a:solidFill>
                  <a:highlight>
                    <a:srgbClr val="008000"/>
                  </a:highlight>
                </a:rPr>
                <a:t>TRAMI</a:t>
              </a:r>
              <a:r>
                <a:rPr kumimoji="1" lang="ja-JP" altLang="en-US" sz="1050" b="1" dirty="0">
                  <a:solidFill>
                    <a:schemeClr val="bg1"/>
                  </a:solidFill>
                  <a:highlight>
                    <a:srgbClr val="008000"/>
                  </a:highlight>
                </a:rPr>
                <a:t>　</a:t>
              </a:r>
              <a:endParaRPr kumimoji="1" lang="en-US" altLang="ja-JP" sz="1050" b="1" dirty="0">
                <a:solidFill>
                  <a:schemeClr val="bg1"/>
                </a:solidFill>
                <a:highlight>
                  <a:srgbClr val="008000"/>
                </a:highlight>
              </a:endParaRPr>
            </a:p>
            <a:p>
              <a:endParaRPr kumimoji="1" lang="en-US" altLang="ja-JP" sz="1050" b="1" dirty="0">
                <a:solidFill>
                  <a:schemeClr val="bg1"/>
                </a:solidFill>
                <a:highlight>
                  <a:srgbClr val="00FF00"/>
                </a:highlight>
              </a:endParaRPr>
            </a:p>
            <a:p>
              <a:r>
                <a:rPr lang="ja-JP" altLang="en-US" sz="1050" b="1" dirty="0">
                  <a:solidFill>
                    <a:schemeClr val="bg1"/>
                  </a:solidFill>
                  <a:highlight>
                    <a:srgbClr val="800080"/>
                  </a:highlight>
                </a:rPr>
                <a:t>ーーーー　　　　</a:t>
              </a:r>
              <a:r>
                <a:rPr lang="en-US" altLang="ja-JP" sz="1050" b="1" dirty="0">
                  <a:solidFill>
                    <a:schemeClr val="bg1"/>
                  </a:solidFill>
                  <a:highlight>
                    <a:srgbClr val="800080"/>
                  </a:highlight>
                </a:rPr>
                <a:t>JEBI</a:t>
              </a:r>
            </a:p>
            <a:p>
              <a:endParaRPr lang="en-US" altLang="ja-JP" sz="1050" b="1" dirty="0">
                <a:solidFill>
                  <a:schemeClr val="bg1"/>
                </a:solidFill>
                <a:highlight>
                  <a:srgbClr val="800080"/>
                </a:highlight>
              </a:endParaRPr>
            </a:p>
            <a:p>
              <a:r>
                <a:rPr kumimoji="1" lang="ja-JP" altLang="en-US" sz="1050" b="1" dirty="0">
                  <a:solidFill>
                    <a:schemeClr val="tx1">
                      <a:lumMod val="50000"/>
                      <a:lumOff val="50000"/>
                    </a:schemeClr>
                  </a:solidFill>
                  <a:highlight>
                    <a:srgbClr val="FFFF00"/>
                  </a:highlight>
                </a:rPr>
                <a:t>ーーーー　　</a:t>
              </a:r>
              <a:r>
                <a:rPr kumimoji="1" lang="en-US" altLang="ja-JP" sz="1050" b="1" dirty="0">
                  <a:solidFill>
                    <a:schemeClr val="tx1">
                      <a:lumMod val="50000"/>
                      <a:lumOff val="50000"/>
                    </a:schemeClr>
                  </a:solidFill>
                  <a:highlight>
                    <a:srgbClr val="FFFF00"/>
                  </a:highlight>
                </a:rPr>
                <a:t>JONGDARI</a:t>
              </a:r>
              <a:endParaRPr kumimoji="1" lang="ja-JP" altLang="en-US" sz="1050" b="1" dirty="0">
                <a:solidFill>
                  <a:schemeClr val="tx1">
                    <a:lumMod val="50000"/>
                    <a:lumOff val="50000"/>
                  </a:schemeClr>
                </a:solidFill>
                <a:highlight>
                  <a:srgbClr val="FFFF00"/>
                </a:highlight>
              </a:endParaRPr>
            </a:p>
          </p:txBody>
        </p:sp>
        <p:sp>
          <p:nvSpPr>
            <p:cNvPr id="12" name="テキスト ボックス 11">
              <a:extLst>
                <a:ext uri="{FF2B5EF4-FFF2-40B4-BE49-F238E27FC236}">
                  <a16:creationId xmlns:a16="http://schemas.microsoft.com/office/drawing/2014/main" id="{5CA855C4-7EA8-6DE5-71F4-D4D74BF26A99}"/>
                </a:ext>
              </a:extLst>
            </p:cNvPr>
            <p:cNvSpPr txBox="1"/>
            <p:nvPr/>
          </p:nvSpPr>
          <p:spPr>
            <a:xfrm>
              <a:off x="9319834" y="5332597"/>
              <a:ext cx="2872166" cy="307777"/>
            </a:xfrm>
            <a:prstGeom prst="rect">
              <a:avLst/>
            </a:prstGeom>
            <a:solidFill>
              <a:schemeClr val="bg1"/>
            </a:solidFill>
          </p:spPr>
          <p:txBody>
            <a:bodyPr wrap="square" rtlCol="0">
              <a:spAutoFit/>
            </a:bodyPr>
            <a:lstStyle/>
            <a:p>
              <a:r>
                <a:rPr kumimoji="1" lang="ja-JP" altLang="en-US" sz="1400" b="1" dirty="0"/>
                <a:t>海側から水蒸気を大量に含んだ風</a:t>
              </a:r>
            </a:p>
          </p:txBody>
        </p:sp>
      </p:grpSp>
    </p:spTree>
    <p:extLst>
      <p:ext uri="{BB962C8B-B14F-4D97-AF65-F5344CB8AC3E}">
        <p14:creationId xmlns:p14="http://schemas.microsoft.com/office/powerpoint/2010/main" val="560234768"/>
      </p:ext>
    </p:extLst>
  </p:cSld>
  <p:clrMapOvr>
    <a:masterClrMapping/>
  </p:clrMapOvr>
  <mc:AlternateContent xmlns:mc="http://schemas.openxmlformats.org/markup-compatibility/2006" xmlns:p14="http://schemas.microsoft.com/office/powerpoint/2010/main">
    <mc:Choice Requires="p14">
      <p:transition spd="slow" p14:dur="2000" advTm="117195"/>
    </mc:Choice>
    <mc:Fallback xmlns="">
      <p:transition spd="slow" advTm="117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0E030D-478A-30DC-4438-05067C4D70B4}"/>
              </a:ext>
            </a:extLst>
          </p:cNvPr>
          <p:cNvSpPr>
            <a:spLocks noGrp="1"/>
          </p:cNvSpPr>
          <p:nvPr>
            <p:ph type="sldNum" sz="quarter" idx="12"/>
          </p:nvPr>
        </p:nvSpPr>
        <p:spPr/>
        <p:txBody>
          <a:bodyPr/>
          <a:lstStyle/>
          <a:p>
            <a:fld id="{D934B125-B231-4034-ABE3-98F7396BA912}" type="slidenum">
              <a:rPr kumimoji="1" lang="ja-JP" altLang="en-US" smtClean="0"/>
              <a:t>18</a:t>
            </a:fld>
            <a:endParaRPr kumimoji="1" lang="ja-JP" altLang="en-US"/>
          </a:p>
        </p:txBody>
      </p:sp>
      <p:sp>
        <p:nvSpPr>
          <p:cNvPr id="3" name="正方形/長方形 2">
            <a:extLst>
              <a:ext uri="{FF2B5EF4-FFF2-40B4-BE49-F238E27FC236}">
                <a16:creationId xmlns:a16="http://schemas.microsoft.com/office/drawing/2014/main" id="{8CAA9029-4FA7-18AA-C453-C9F0194A402C}"/>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4" name="テキスト ボックス 3">
            <a:extLst>
              <a:ext uri="{FF2B5EF4-FFF2-40B4-BE49-F238E27FC236}">
                <a16:creationId xmlns:a16="http://schemas.microsoft.com/office/drawing/2014/main" id="{4DA12332-69B6-520A-EC66-666F31AA7963}"/>
              </a:ext>
            </a:extLst>
          </p:cNvPr>
          <p:cNvSpPr txBox="1"/>
          <p:nvPr/>
        </p:nvSpPr>
        <p:spPr>
          <a:xfrm>
            <a:off x="71098" y="177687"/>
            <a:ext cx="13333445" cy="461665"/>
          </a:xfrm>
          <a:prstGeom prst="rect">
            <a:avLst/>
          </a:prstGeom>
          <a:noFill/>
        </p:spPr>
        <p:txBody>
          <a:bodyPr wrap="square" rtlCol="0">
            <a:spAutoFit/>
          </a:bodyPr>
          <a:lstStyle/>
          <a:p>
            <a:r>
              <a:rPr kumimoji="1" lang="ja-JP" altLang="en-US" sz="2400" b="1" dirty="0"/>
              <a:t>結果：日本海側地域（福井県・島根県）における</a:t>
            </a:r>
            <a:r>
              <a:rPr kumimoji="1" lang="en-US" altLang="ja-JP" sz="2400" b="1" dirty="0"/>
              <a:t>HAGIBIS</a:t>
            </a:r>
            <a:r>
              <a:rPr kumimoji="1" lang="ja-JP" altLang="en-US" sz="2400" b="1" dirty="0"/>
              <a:t>の最悪経路</a:t>
            </a:r>
            <a:r>
              <a:rPr lang="en-US" altLang="ja-JP" sz="2400" b="1" dirty="0"/>
              <a:t>M</a:t>
            </a:r>
            <a:r>
              <a:rPr kumimoji="1" lang="en-US" altLang="ja-JP" sz="2400" b="1" dirty="0"/>
              <a:t>RP</a:t>
            </a:r>
            <a:r>
              <a:rPr kumimoji="1" lang="ja-JP" altLang="en-US" sz="2400" b="1" dirty="0"/>
              <a:t>分布</a:t>
            </a:r>
            <a:endParaRPr kumimoji="1" lang="ja-JP" altLang="en-US" sz="2400" dirty="0"/>
          </a:p>
        </p:txBody>
      </p:sp>
      <p:pic>
        <p:nvPicPr>
          <p:cNvPr id="6" name="図 5" descr="マップ&#10;&#10;自動的に生成された説明">
            <a:extLst>
              <a:ext uri="{FF2B5EF4-FFF2-40B4-BE49-F238E27FC236}">
                <a16:creationId xmlns:a16="http://schemas.microsoft.com/office/drawing/2014/main" id="{23CFC7EA-28C6-3207-B820-AA1E73292C42}"/>
              </a:ext>
            </a:extLst>
          </p:cNvPr>
          <p:cNvPicPr>
            <a:picLocks noChangeAspect="1"/>
          </p:cNvPicPr>
          <p:nvPr/>
        </p:nvPicPr>
        <p:blipFill>
          <a:blip r:embed="rId2">
            <a:extLst>
              <a:ext uri="{28A0092B-C50C-407E-A947-70E740481C1C}">
                <a14:useLocalDpi xmlns:a14="http://schemas.microsoft.com/office/drawing/2010/main" val="0"/>
              </a:ext>
            </a:extLst>
          </a:blip>
          <a:srcRect r="14248"/>
          <a:stretch/>
        </p:blipFill>
        <p:spPr>
          <a:xfrm>
            <a:off x="6535282" y="1275278"/>
            <a:ext cx="4716055" cy="3889150"/>
          </a:xfrm>
          <a:prstGeom prst="rect">
            <a:avLst/>
          </a:prstGeom>
        </p:spPr>
      </p:pic>
      <p:pic>
        <p:nvPicPr>
          <p:cNvPr id="8" name="図 7" descr="マップ&#10;&#10;自動的に生成された説明">
            <a:extLst>
              <a:ext uri="{FF2B5EF4-FFF2-40B4-BE49-F238E27FC236}">
                <a16:creationId xmlns:a16="http://schemas.microsoft.com/office/drawing/2014/main" id="{3002905B-A27B-535A-D579-071497A3E240}"/>
              </a:ext>
            </a:extLst>
          </p:cNvPr>
          <p:cNvPicPr>
            <a:picLocks noChangeAspect="1"/>
          </p:cNvPicPr>
          <p:nvPr/>
        </p:nvPicPr>
        <p:blipFill>
          <a:blip r:embed="rId3">
            <a:extLst>
              <a:ext uri="{28A0092B-C50C-407E-A947-70E740481C1C}">
                <a14:useLocalDpi xmlns:a14="http://schemas.microsoft.com/office/drawing/2010/main" val="0"/>
              </a:ext>
            </a:extLst>
          </a:blip>
          <a:srcRect r="19459"/>
          <a:stretch/>
        </p:blipFill>
        <p:spPr>
          <a:xfrm>
            <a:off x="484828" y="1435247"/>
            <a:ext cx="4429535" cy="3889150"/>
          </a:xfrm>
          <a:prstGeom prst="rect">
            <a:avLst/>
          </a:prstGeom>
        </p:spPr>
      </p:pic>
      <p:sp>
        <p:nvSpPr>
          <p:cNvPr id="10" name="テキスト ボックス 9">
            <a:extLst>
              <a:ext uri="{FF2B5EF4-FFF2-40B4-BE49-F238E27FC236}">
                <a16:creationId xmlns:a16="http://schemas.microsoft.com/office/drawing/2014/main" id="{0FD21647-BBA0-D887-3C77-6BAAEC12EE47}"/>
              </a:ext>
            </a:extLst>
          </p:cNvPr>
          <p:cNvSpPr txBox="1"/>
          <p:nvPr/>
        </p:nvSpPr>
        <p:spPr>
          <a:xfrm>
            <a:off x="6535282" y="1013668"/>
            <a:ext cx="1323248" cy="523220"/>
          </a:xfrm>
          <a:prstGeom prst="rect">
            <a:avLst/>
          </a:prstGeom>
          <a:noFill/>
        </p:spPr>
        <p:txBody>
          <a:bodyPr wrap="square" rtlCol="0">
            <a:spAutoFit/>
          </a:bodyPr>
          <a:lstStyle/>
          <a:p>
            <a:r>
              <a:rPr kumimoji="1" lang="ja-JP" altLang="en-US" sz="2800" b="1" dirty="0"/>
              <a:t>島根県</a:t>
            </a:r>
            <a:endParaRPr kumimoji="1" lang="ja-JP" altLang="en-US" sz="2800" dirty="0"/>
          </a:p>
        </p:txBody>
      </p:sp>
      <p:sp>
        <p:nvSpPr>
          <p:cNvPr id="11" name="テキスト ボックス 10">
            <a:extLst>
              <a:ext uri="{FF2B5EF4-FFF2-40B4-BE49-F238E27FC236}">
                <a16:creationId xmlns:a16="http://schemas.microsoft.com/office/drawing/2014/main" id="{483A4EDF-8FA8-4186-D6C2-8887646B91DB}"/>
              </a:ext>
            </a:extLst>
          </p:cNvPr>
          <p:cNvSpPr txBox="1"/>
          <p:nvPr/>
        </p:nvSpPr>
        <p:spPr>
          <a:xfrm>
            <a:off x="223498" y="998520"/>
            <a:ext cx="1323248" cy="523220"/>
          </a:xfrm>
          <a:prstGeom prst="rect">
            <a:avLst/>
          </a:prstGeom>
          <a:noFill/>
        </p:spPr>
        <p:txBody>
          <a:bodyPr wrap="square" rtlCol="0">
            <a:spAutoFit/>
          </a:bodyPr>
          <a:lstStyle/>
          <a:p>
            <a:r>
              <a:rPr lang="ja-JP" altLang="en-US" sz="2800" b="1" dirty="0"/>
              <a:t>福井</a:t>
            </a:r>
            <a:r>
              <a:rPr kumimoji="1" lang="ja-JP" altLang="en-US" sz="2800" b="1" dirty="0"/>
              <a:t>県</a:t>
            </a:r>
            <a:endParaRPr kumimoji="1" lang="ja-JP" altLang="en-US" sz="2800" dirty="0"/>
          </a:p>
        </p:txBody>
      </p:sp>
      <p:sp>
        <p:nvSpPr>
          <p:cNvPr id="12" name="テキスト ボックス 11">
            <a:extLst>
              <a:ext uri="{FF2B5EF4-FFF2-40B4-BE49-F238E27FC236}">
                <a16:creationId xmlns:a16="http://schemas.microsoft.com/office/drawing/2014/main" id="{3E5677B4-5E99-5DB6-CDB5-067DEEE5D032}"/>
              </a:ext>
            </a:extLst>
          </p:cNvPr>
          <p:cNvSpPr txBox="1"/>
          <p:nvPr/>
        </p:nvSpPr>
        <p:spPr>
          <a:xfrm>
            <a:off x="484828" y="5707915"/>
            <a:ext cx="11130302" cy="830997"/>
          </a:xfrm>
          <a:prstGeom prst="rect">
            <a:avLst/>
          </a:prstGeom>
          <a:noFill/>
        </p:spPr>
        <p:txBody>
          <a:bodyPr wrap="square" rtlCol="0">
            <a:spAutoFit/>
          </a:bodyPr>
          <a:lstStyle/>
          <a:p>
            <a:pPr algn="ctr"/>
            <a:r>
              <a:rPr kumimoji="1" lang="ja-JP" altLang="en-US" sz="2400" dirty="0"/>
              <a:t>台風の接近が少ない日本海側地域についても、</a:t>
            </a:r>
            <a:endParaRPr kumimoji="1" lang="en-US" altLang="ja-JP" sz="2400" dirty="0"/>
          </a:p>
          <a:p>
            <a:pPr algn="ctr"/>
            <a:r>
              <a:rPr kumimoji="1" lang="ja-JP" altLang="en-US" sz="2400" dirty="0"/>
              <a:t>台風経路、大きさ、勢力次第で</a:t>
            </a:r>
            <a:r>
              <a:rPr lang="ja-JP" altLang="en-US" sz="2400" dirty="0"/>
              <a:t>県内全域で危険度は高くなる結果に</a:t>
            </a:r>
            <a:endParaRPr kumimoji="1" lang="ja-JP" altLang="en-US" sz="2400" dirty="0"/>
          </a:p>
        </p:txBody>
      </p:sp>
    </p:spTree>
    <p:extLst>
      <p:ext uri="{BB962C8B-B14F-4D97-AF65-F5344CB8AC3E}">
        <p14:creationId xmlns:p14="http://schemas.microsoft.com/office/powerpoint/2010/main" val="1081131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a:extLst>
            <a:ext uri="{FF2B5EF4-FFF2-40B4-BE49-F238E27FC236}">
              <a16:creationId xmlns:a16="http://schemas.microsoft.com/office/drawing/2014/main" id="{BD82C02C-2CBF-89C9-53B4-D1AB4064198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ABE994-6F5E-8EB4-9956-BB23ADA6C4AA}"/>
              </a:ext>
            </a:extLst>
          </p:cNvPr>
          <p:cNvSpPr>
            <a:spLocks noGrp="1"/>
          </p:cNvSpPr>
          <p:nvPr>
            <p:ph type="ctrTitle"/>
          </p:nvPr>
        </p:nvSpPr>
        <p:spPr>
          <a:xfrm>
            <a:off x="-334108" y="3699012"/>
            <a:ext cx="12860215" cy="2387600"/>
          </a:xfrm>
        </p:spPr>
        <p:txBody>
          <a:bodyPr>
            <a:noAutofit/>
          </a:bodyPr>
          <a:lstStyle/>
          <a:p>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結果④</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kumimoji="1"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kumimoji="1"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台風経路アンサンブルシミュレーションハザードマップ</a:t>
            </a:r>
            <a:br>
              <a:rPr kumimoji="1"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endParaRPr kumimoji="1"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endParaRPr>
          </a:p>
        </p:txBody>
      </p:sp>
      <p:sp>
        <p:nvSpPr>
          <p:cNvPr id="3" name="スライド番号プレースホルダー 2">
            <a:extLst>
              <a:ext uri="{FF2B5EF4-FFF2-40B4-BE49-F238E27FC236}">
                <a16:creationId xmlns:a16="http://schemas.microsoft.com/office/drawing/2014/main" id="{7A7B023C-30E1-6928-6890-C9F4D315C09C}"/>
              </a:ext>
            </a:extLst>
          </p:cNvPr>
          <p:cNvSpPr>
            <a:spLocks noGrp="1"/>
          </p:cNvSpPr>
          <p:nvPr>
            <p:ph type="sldNum" sz="quarter" idx="12"/>
          </p:nvPr>
        </p:nvSpPr>
        <p:spPr/>
        <p:txBody>
          <a:bodyPr/>
          <a:lstStyle/>
          <a:p>
            <a:fld id="{D934B125-B231-4034-ABE3-98F7396BA912}" type="slidenum">
              <a:rPr kumimoji="1" lang="ja-JP" altLang="en-US" smtClean="0"/>
              <a:t>19</a:t>
            </a:fld>
            <a:endParaRPr kumimoji="1" lang="ja-JP" altLang="en-US" dirty="0"/>
          </a:p>
        </p:txBody>
      </p:sp>
    </p:spTree>
    <p:extLst>
      <p:ext uri="{BB962C8B-B14F-4D97-AF65-F5344CB8AC3E}">
        <p14:creationId xmlns:p14="http://schemas.microsoft.com/office/powerpoint/2010/main" val="2198183457"/>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7D9C-1861-45B8-C23F-D6E6FCAD29E5}"/>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EB68D5F0-0971-57C0-FDDE-84CB6FB2E978}"/>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3" name="テキスト ボックス 2">
            <a:extLst>
              <a:ext uri="{FF2B5EF4-FFF2-40B4-BE49-F238E27FC236}">
                <a16:creationId xmlns:a16="http://schemas.microsoft.com/office/drawing/2014/main" id="{0436C462-6237-66EE-9998-A5848745A45C}"/>
              </a:ext>
            </a:extLst>
          </p:cNvPr>
          <p:cNvSpPr txBox="1"/>
          <p:nvPr/>
        </p:nvSpPr>
        <p:spPr>
          <a:xfrm>
            <a:off x="176115" y="179307"/>
            <a:ext cx="13333445" cy="584775"/>
          </a:xfrm>
          <a:prstGeom prst="rect">
            <a:avLst/>
          </a:prstGeom>
          <a:noFill/>
        </p:spPr>
        <p:txBody>
          <a:bodyPr wrap="square" rtlCol="0">
            <a:spAutoFit/>
          </a:bodyPr>
          <a:lstStyle/>
          <a:p>
            <a:r>
              <a:rPr kumimoji="1" lang="ja-JP" altLang="en-US" sz="3200" b="1" dirty="0"/>
              <a:t>背景・目的</a:t>
            </a:r>
          </a:p>
        </p:txBody>
      </p:sp>
      <p:sp>
        <p:nvSpPr>
          <p:cNvPr id="6" name="テキスト ボックス 5">
            <a:extLst>
              <a:ext uri="{FF2B5EF4-FFF2-40B4-BE49-F238E27FC236}">
                <a16:creationId xmlns:a16="http://schemas.microsoft.com/office/drawing/2014/main" id="{D290153F-AB67-DE16-88C7-336A3981C681}"/>
              </a:ext>
            </a:extLst>
          </p:cNvPr>
          <p:cNvSpPr txBox="1"/>
          <p:nvPr/>
        </p:nvSpPr>
        <p:spPr>
          <a:xfrm>
            <a:off x="95250" y="998520"/>
            <a:ext cx="8751500" cy="6678751"/>
          </a:xfrm>
          <a:prstGeom prst="rect">
            <a:avLst/>
          </a:prstGeom>
          <a:noFill/>
        </p:spPr>
        <p:txBody>
          <a:bodyPr wrap="square" rtlCol="0">
            <a:spAutoFit/>
          </a:bodyPr>
          <a:lstStyle/>
          <a:p>
            <a:r>
              <a:rPr lang="en-US" altLang="ja-JP" sz="2800" b="1" dirty="0"/>
              <a:t>【</a:t>
            </a:r>
            <a:r>
              <a:rPr lang="ja-JP" altLang="en-US" sz="2800" b="1" dirty="0"/>
              <a:t>背景</a:t>
            </a:r>
            <a:r>
              <a:rPr lang="en-US" altLang="ja-JP" sz="2800" b="1" dirty="0"/>
              <a:t>】</a:t>
            </a:r>
            <a:endParaRPr lang="en-US" altLang="ja-JP" sz="2400" b="1" dirty="0"/>
          </a:p>
          <a:p>
            <a:r>
              <a:rPr lang="ja-JP" altLang="en-US" sz="2400" dirty="0"/>
              <a:t>気候変動に伴う災害リスクの増大、風水害による保険金支払額の増加。</a:t>
            </a:r>
            <a:r>
              <a:rPr lang="ja-JP" altLang="en-US" sz="1400" dirty="0"/>
              <a:t>引用：日本損害保険協会</a:t>
            </a:r>
            <a:endParaRPr lang="en-US" altLang="ja-JP" sz="2400" dirty="0"/>
          </a:p>
          <a:p>
            <a:r>
              <a:rPr lang="ja-JP" altLang="en-US" sz="2400" b="1" dirty="0"/>
              <a:t>令和元年東日本台風</a:t>
            </a:r>
            <a:r>
              <a:rPr lang="en-US" altLang="ja-JP" sz="2400" b="1" dirty="0"/>
              <a:t>(HAGIBIS)</a:t>
            </a:r>
            <a:r>
              <a:rPr lang="ja-JP" altLang="en-US" sz="2400" dirty="0"/>
              <a:t>は、</a:t>
            </a:r>
            <a:r>
              <a:rPr lang="ja-JP" altLang="en-US" sz="2400" u="sng" dirty="0"/>
              <a:t>記録上最多の</a:t>
            </a:r>
            <a:r>
              <a:rPr lang="en-US" altLang="ja-JP" sz="2400" b="1" u="sng" dirty="0"/>
              <a:t>962</a:t>
            </a:r>
            <a:r>
              <a:rPr lang="ja-JP" altLang="en-US" sz="2400" u="sng" dirty="0"/>
              <a:t>件</a:t>
            </a:r>
            <a:r>
              <a:rPr lang="ja-JP" altLang="en-US" sz="2400" dirty="0"/>
              <a:t>の</a:t>
            </a:r>
            <a:r>
              <a:rPr lang="ja-JP" altLang="en-US" sz="2400" b="1" dirty="0"/>
              <a:t>土砂災害</a:t>
            </a:r>
            <a:r>
              <a:rPr lang="ja-JP" altLang="en-US" sz="2400" dirty="0"/>
              <a:t>をもたらした。</a:t>
            </a:r>
            <a:r>
              <a:rPr lang="ja-JP" altLang="en-US" sz="1400" dirty="0"/>
              <a:t>引用：国土交通省令和元年台風第</a:t>
            </a:r>
            <a:r>
              <a:rPr lang="en-US" altLang="ja-JP" sz="1400" dirty="0"/>
              <a:t>19</a:t>
            </a:r>
            <a:r>
              <a:rPr lang="ja-JP" altLang="en-US" sz="1400" dirty="0"/>
              <a:t>号等における土砂災害の被害実態</a:t>
            </a:r>
            <a:endParaRPr lang="en-US" altLang="ja-JP" sz="2400" dirty="0"/>
          </a:p>
          <a:p>
            <a:endParaRPr lang="en-US" altLang="ja-JP" sz="2400" dirty="0"/>
          </a:p>
          <a:p>
            <a:r>
              <a:rPr lang="ja-JP" altLang="en-US" sz="2400" dirty="0"/>
              <a:t>台風にる</a:t>
            </a:r>
            <a:r>
              <a:rPr kumimoji="1" lang="ja-JP" altLang="en-US" sz="2400" dirty="0"/>
              <a:t>大きな被害をまだ経験していない地域について、もし、強い勢力を維持した台風が接近・上陸した場合、土砂災害の発生危険度はどうなるのか、リスクを事前に知っておく必要がある</a:t>
            </a:r>
            <a:r>
              <a:rPr lang="ja-JP" altLang="en-US" sz="2400" dirty="0"/>
              <a:t>。</a:t>
            </a:r>
            <a:endParaRPr lang="en-US" altLang="ja-JP" sz="2400" dirty="0"/>
          </a:p>
          <a:p>
            <a:r>
              <a:rPr lang="en-US" altLang="ja-JP" sz="2800" b="1" dirty="0">
                <a:highlight>
                  <a:srgbClr val="FFFF00"/>
                </a:highlight>
              </a:rPr>
              <a:t>【</a:t>
            </a:r>
            <a:r>
              <a:rPr lang="ja-JP" altLang="en-US" sz="2800" b="1" dirty="0">
                <a:highlight>
                  <a:srgbClr val="FFFF00"/>
                </a:highlight>
              </a:rPr>
              <a:t>目的</a:t>
            </a:r>
            <a:r>
              <a:rPr lang="en-US" altLang="ja-JP" sz="2800" b="1" dirty="0">
                <a:highlight>
                  <a:srgbClr val="FFFF00"/>
                </a:highlight>
              </a:rPr>
              <a:t>】</a:t>
            </a:r>
          </a:p>
          <a:p>
            <a:endParaRPr lang="en-US" altLang="ja-JP" sz="2400" b="1" dirty="0">
              <a:highlight>
                <a:srgbClr val="FFFF00"/>
              </a:highlight>
            </a:endParaRPr>
          </a:p>
          <a:p>
            <a:r>
              <a:rPr lang="ja-JP" altLang="en-US" sz="2400" b="1" u="sng" dirty="0">
                <a:highlight>
                  <a:srgbClr val="FFFF00"/>
                </a:highlight>
              </a:rPr>
              <a:t>①台風による土砂災害被害が発生しやすい経路の算出</a:t>
            </a:r>
            <a:endParaRPr lang="en-US" altLang="ja-JP" sz="2400" b="1" u="sng" dirty="0">
              <a:highlight>
                <a:srgbClr val="FFFF00"/>
              </a:highlight>
            </a:endParaRPr>
          </a:p>
          <a:p>
            <a:r>
              <a:rPr lang="ja-JP" altLang="en-US" b="1" u="sng" dirty="0"/>
              <a:t>　例えば実際の</a:t>
            </a:r>
            <a:r>
              <a:rPr lang="en-US" altLang="ja-JP" b="1" u="sng" dirty="0"/>
              <a:t>HAGIBIS</a:t>
            </a:r>
            <a:r>
              <a:rPr lang="ja-JP" altLang="en-US" b="1" u="sng" dirty="0"/>
              <a:t>は本当に最悪なコースだったのか？</a:t>
            </a:r>
            <a:endParaRPr lang="en-US" altLang="ja-JP" sz="1050" b="1" u="sng" dirty="0"/>
          </a:p>
          <a:p>
            <a:endParaRPr lang="en-US" altLang="ja-JP" b="1" u="sng" dirty="0">
              <a:highlight>
                <a:srgbClr val="FFFF00"/>
              </a:highlight>
            </a:endParaRPr>
          </a:p>
          <a:p>
            <a:r>
              <a:rPr lang="ja-JP" altLang="en-US" sz="2400" b="1" u="sng" dirty="0">
                <a:highlight>
                  <a:srgbClr val="FFFF00"/>
                </a:highlight>
              </a:rPr>
              <a:t>②台風別、台風経路別の土砂災害ハザードマップの開発</a:t>
            </a:r>
            <a:endParaRPr lang="en-US" altLang="ja-JP" sz="2400" b="1" u="sng" dirty="0">
              <a:highlight>
                <a:srgbClr val="FFFF00"/>
              </a:highlight>
            </a:endParaRPr>
          </a:p>
          <a:p>
            <a:endParaRPr lang="en-US" altLang="ja-JP" sz="2400" b="1" dirty="0"/>
          </a:p>
          <a:p>
            <a:endParaRPr lang="en-US" altLang="ja-JP" sz="2400" b="1" dirty="0"/>
          </a:p>
        </p:txBody>
      </p:sp>
      <p:sp>
        <p:nvSpPr>
          <p:cNvPr id="7" name="スライド番号プレースホルダー 6">
            <a:extLst>
              <a:ext uri="{FF2B5EF4-FFF2-40B4-BE49-F238E27FC236}">
                <a16:creationId xmlns:a16="http://schemas.microsoft.com/office/drawing/2014/main" id="{DB89FE46-9BC2-1C8E-5FAC-76E58FD18323}"/>
              </a:ext>
            </a:extLst>
          </p:cNvPr>
          <p:cNvSpPr>
            <a:spLocks noGrp="1"/>
          </p:cNvSpPr>
          <p:nvPr>
            <p:ph type="sldNum" sz="quarter" idx="12"/>
          </p:nvPr>
        </p:nvSpPr>
        <p:spPr/>
        <p:txBody>
          <a:bodyPr/>
          <a:lstStyle/>
          <a:p>
            <a:fld id="{D934B125-B231-4034-ABE3-98F7396BA912}" type="slidenum">
              <a:rPr kumimoji="1" lang="ja-JP" altLang="en-US" smtClean="0"/>
              <a:t>2</a:t>
            </a:fld>
            <a:endParaRPr kumimoji="1" lang="ja-JP" altLang="en-US"/>
          </a:p>
        </p:txBody>
      </p:sp>
      <p:pic>
        <p:nvPicPr>
          <p:cNvPr id="4" name="図 3" descr="山の写真のコラージュ｜｜｜ｐ&#10;&#10;中程度の精度で自動的に生成された説明">
            <a:extLst>
              <a:ext uri="{FF2B5EF4-FFF2-40B4-BE49-F238E27FC236}">
                <a16:creationId xmlns:a16="http://schemas.microsoft.com/office/drawing/2014/main" id="{CED8677D-DB6A-474F-253C-F080399DDAAB}"/>
              </a:ext>
            </a:extLst>
          </p:cNvPr>
          <p:cNvPicPr>
            <a:picLocks noChangeAspect="1"/>
          </p:cNvPicPr>
          <p:nvPr/>
        </p:nvPicPr>
        <p:blipFill>
          <a:blip r:embed="rId3" cstate="print">
            <a:extLst>
              <a:ext uri="{28A0092B-C50C-407E-A947-70E740481C1C}">
                <a14:useLocalDpi xmlns:a14="http://schemas.microsoft.com/office/drawing/2010/main" val="0"/>
              </a:ext>
            </a:extLst>
          </a:blip>
          <a:srcRect l="49772" t="51436" r="-888" b="-8653"/>
          <a:stretch/>
        </p:blipFill>
        <p:spPr bwMode="auto">
          <a:xfrm>
            <a:off x="8073474" y="2408617"/>
            <a:ext cx="4289451" cy="3282851"/>
          </a:xfrm>
          <a:prstGeom prst="rect">
            <a:avLst/>
          </a:prstGeom>
          <a:noFill/>
          <a:ln>
            <a:noFill/>
          </a:ln>
        </p:spPr>
      </p:pic>
      <p:sp>
        <p:nvSpPr>
          <p:cNvPr id="5" name="テキスト ボックス 4">
            <a:extLst>
              <a:ext uri="{FF2B5EF4-FFF2-40B4-BE49-F238E27FC236}">
                <a16:creationId xmlns:a16="http://schemas.microsoft.com/office/drawing/2014/main" id="{D088DB0D-7C35-B9E8-D7BD-FDDFEEF568BC}"/>
              </a:ext>
            </a:extLst>
          </p:cNvPr>
          <p:cNvSpPr txBox="1"/>
          <p:nvPr/>
        </p:nvSpPr>
        <p:spPr>
          <a:xfrm>
            <a:off x="8610600" y="5577681"/>
            <a:ext cx="4381500" cy="923330"/>
          </a:xfrm>
          <a:prstGeom prst="rect">
            <a:avLst/>
          </a:prstGeom>
          <a:noFill/>
        </p:spPr>
        <p:txBody>
          <a:bodyPr wrap="square" rtlCol="0">
            <a:spAutoFit/>
          </a:bodyPr>
          <a:lstStyle/>
          <a:p>
            <a:r>
              <a:rPr kumimoji="1" lang="ja-JP" altLang="en-US" dirty="0"/>
              <a:t>図</a:t>
            </a:r>
            <a:r>
              <a:rPr kumimoji="1" lang="en-US" altLang="ja-JP" dirty="0"/>
              <a:t>.HAGIBIS</a:t>
            </a:r>
            <a:r>
              <a:rPr kumimoji="1" lang="ja-JP" altLang="en-US" dirty="0"/>
              <a:t>がもたらした災害</a:t>
            </a:r>
            <a:endParaRPr kumimoji="1" lang="en-US" altLang="ja-JP" dirty="0"/>
          </a:p>
          <a:p>
            <a:r>
              <a:rPr kumimoji="1" lang="ja-JP" altLang="en-US" dirty="0"/>
              <a:t>地すべり：群馬県富岡市</a:t>
            </a:r>
            <a:endParaRPr kumimoji="1" lang="en-US" altLang="ja-JP" dirty="0"/>
          </a:p>
          <a:p>
            <a:endParaRPr kumimoji="1" lang="ja-JP" altLang="en-US" dirty="0"/>
          </a:p>
        </p:txBody>
      </p:sp>
    </p:spTree>
    <p:extLst>
      <p:ext uri="{BB962C8B-B14F-4D97-AF65-F5344CB8AC3E}">
        <p14:creationId xmlns:p14="http://schemas.microsoft.com/office/powerpoint/2010/main" val="2788796509"/>
      </p:ext>
    </p:extLst>
  </p:cSld>
  <p:clrMapOvr>
    <a:masterClrMapping/>
  </p:clrMapOvr>
  <mc:AlternateContent xmlns:mc="http://schemas.openxmlformats.org/markup-compatibility/2006" xmlns:p14="http://schemas.microsoft.com/office/powerpoint/2010/main">
    <mc:Choice Requires="p14">
      <p:transition spd="slow" p14:dur="2000" advTm="20845"/>
    </mc:Choice>
    <mc:Fallback xmlns="">
      <p:transition spd="slow" advTm="20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1000"/>
                                        <p:tgtEl>
                                          <p:spTgt spid="6">
                                            <p:txEl>
                                              <p:pRg st="5" end="5"/>
                                            </p:txEl>
                                          </p:spTgt>
                                        </p:tgtEl>
                                      </p:cBhvr>
                                    </p:animEffect>
                                    <p:anim calcmode="lin" valueType="num">
                                      <p:cBhvr>
                                        <p:cTn id="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7" end="7"/>
                                            </p:txEl>
                                          </p:spTgt>
                                        </p:tgtEl>
                                        <p:attrNameLst>
                                          <p:attrName>style.visibility</p:attrName>
                                        </p:attrNameLst>
                                      </p:cBhvr>
                                      <p:to>
                                        <p:strVal val="visible"/>
                                      </p:to>
                                    </p:set>
                                    <p:animEffect transition="in" filter="fade">
                                      <p:cBhvr>
                                        <p:cTn id="12" dur="1000"/>
                                        <p:tgtEl>
                                          <p:spTgt spid="6">
                                            <p:txEl>
                                              <p:pRg st="7" end="7"/>
                                            </p:txEl>
                                          </p:spTgt>
                                        </p:tgtEl>
                                      </p:cBhvr>
                                    </p:animEffect>
                                    <p:anim calcmode="lin" valueType="num">
                                      <p:cBhvr>
                                        <p:cTn id="1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1000"/>
                                        <p:tgtEl>
                                          <p:spTgt spid="6">
                                            <p:txEl>
                                              <p:pRg st="8" end="8"/>
                                            </p:txEl>
                                          </p:spTgt>
                                        </p:tgtEl>
                                      </p:cBhvr>
                                    </p:animEffect>
                                    <p:anim calcmode="lin" valueType="num">
                                      <p:cBhvr>
                                        <p:cTn id="1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fade">
                                      <p:cBhvr>
                                        <p:cTn id="22" dur="1000"/>
                                        <p:tgtEl>
                                          <p:spTgt spid="6">
                                            <p:txEl>
                                              <p:pRg st="10" end="10"/>
                                            </p:txEl>
                                          </p:spTgt>
                                        </p:tgtEl>
                                      </p:cBhvr>
                                    </p:animEffect>
                                    <p:anim calcmode="lin" valueType="num">
                                      <p:cBhvr>
                                        <p:cTn id="2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0DBE5D7-C7F3-0988-E805-1709C6287EE4}"/>
              </a:ext>
            </a:extLst>
          </p:cNvPr>
          <p:cNvSpPr>
            <a:spLocks noGrp="1"/>
          </p:cNvSpPr>
          <p:nvPr>
            <p:ph type="sldNum" sz="quarter" idx="12"/>
          </p:nvPr>
        </p:nvSpPr>
        <p:spPr/>
        <p:txBody>
          <a:bodyPr/>
          <a:lstStyle/>
          <a:p>
            <a:fld id="{D934B125-B231-4034-ABE3-98F7396BA912}" type="slidenum">
              <a:rPr kumimoji="1" lang="ja-JP" altLang="en-US" smtClean="0"/>
              <a:t>20</a:t>
            </a:fld>
            <a:endParaRPr kumimoji="1" lang="ja-JP" altLang="en-US"/>
          </a:p>
        </p:txBody>
      </p:sp>
      <p:grpSp>
        <p:nvGrpSpPr>
          <p:cNvPr id="8" name="グループ化 7">
            <a:extLst>
              <a:ext uri="{FF2B5EF4-FFF2-40B4-BE49-F238E27FC236}">
                <a16:creationId xmlns:a16="http://schemas.microsoft.com/office/drawing/2014/main" id="{2C0A6761-5420-E05F-F868-04F71770C815}"/>
              </a:ext>
            </a:extLst>
          </p:cNvPr>
          <p:cNvGrpSpPr/>
          <p:nvPr/>
        </p:nvGrpSpPr>
        <p:grpSpPr>
          <a:xfrm>
            <a:off x="66675" y="1249302"/>
            <a:ext cx="4594332" cy="2704016"/>
            <a:chOff x="269865" y="0"/>
            <a:chExt cx="11652270" cy="6858000"/>
          </a:xfrm>
        </p:grpSpPr>
        <p:pic>
          <p:nvPicPr>
            <p:cNvPr id="4" name="図 3" descr="グラフィカル ユーザー インターフェイス, Web サイト&#10;&#10;自動的に生成された説明">
              <a:extLst>
                <a:ext uri="{FF2B5EF4-FFF2-40B4-BE49-F238E27FC236}">
                  <a16:creationId xmlns:a16="http://schemas.microsoft.com/office/drawing/2014/main" id="{3974EE01-C8AF-6310-1AF2-960EAE181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65" y="0"/>
              <a:ext cx="11652270" cy="6858000"/>
            </a:xfrm>
            <a:prstGeom prst="rect">
              <a:avLst/>
            </a:prstGeom>
          </p:spPr>
        </p:pic>
        <p:sp>
          <p:nvSpPr>
            <p:cNvPr id="5" name="正方形/長方形 4">
              <a:extLst>
                <a:ext uri="{FF2B5EF4-FFF2-40B4-BE49-F238E27FC236}">
                  <a16:creationId xmlns:a16="http://schemas.microsoft.com/office/drawing/2014/main" id="{E91900BB-3965-6A86-DDE2-2607F7AFCE5D}"/>
                </a:ext>
              </a:extLst>
            </p:cNvPr>
            <p:cNvSpPr/>
            <p:nvPr/>
          </p:nvSpPr>
          <p:spPr>
            <a:xfrm>
              <a:off x="2043112" y="3036093"/>
              <a:ext cx="8286751" cy="2328863"/>
            </a:xfrm>
            <a:prstGeom prst="rect">
              <a:avLst/>
            </a:prstGeom>
            <a:noFill/>
            <a:ln w="1079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descr="マップ&#10;&#10;自動的に生成された説明">
            <a:extLst>
              <a:ext uri="{FF2B5EF4-FFF2-40B4-BE49-F238E27FC236}">
                <a16:creationId xmlns:a16="http://schemas.microsoft.com/office/drawing/2014/main" id="{BB7C7420-D47B-8807-5484-4566A5A5D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688" y="1185161"/>
            <a:ext cx="3864330" cy="5536314"/>
          </a:xfrm>
          <a:prstGeom prst="rect">
            <a:avLst/>
          </a:prstGeom>
        </p:spPr>
      </p:pic>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855E2BE2-E62E-21E9-FC57-2FC16608E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168" y="1249302"/>
            <a:ext cx="3820863" cy="2237836"/>
          </a:xfrm>
          <a:prstGeom prst="rect">
            <a:avLst/>
          </a:prstGeom>
        </p:spPr>
      </p:pic>
      <p:pic>
        <p:nvPicPr>
          <p:cNvPr id="7" name="図 6" descr="マップ&#10;&#10;中程度の精度で自動的に生成された説明">
            <a:extLst>
              <a:ext uri="{FF2B5EF4-FFF2-40B4-BE49-F238E27FC236}">
                <a16:creationId xmlns:a16="http://schemas.microsoft.com/office/drawing/2014/main" id="{BCEFED8C-13C2-E1C8-70FD-DCCC1C9512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168" y="3953318"/>
            <a:ext cx="3840204" cy="2237836"/>
          </a:xfrm>
          <a:prstGeom prst="rect">
            <a:avLst/>
          </a:prstGeom>
        </p:spPr>
      </p:pic>
      <p:sp>
        <p:nvSpPr>
          <p:cNvPr id="9" name="正方形/長方形 8">
            <a:extLst>
              <a:ext uri="{FF2B5EF4-FFF2-40B4-BE49-F238E27FC236}">
                <a16:creationId xmlns:a16="http://schemas.microsoft.com/office/drawing/2014/main" id="{E3CB89E2-9D33-1922-6E02-79A6850A12EE}"/>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10" name="テキスト ボックス 9">
            <a:extLst>
              <a:ext uri="{FF2B5EF4-FFF2-40B4-BE49-F238E27FC236}">
                <a16:creationId xmlns:a16="http://schemas.microsoft.com/office/drawing/2014/main" id="{1B53956A-B7A2-6EE6-E7DD-5DE5144EC684}"/>
              </a:ext>
            </a:extLst>
          </p:cNvPr>
          <p:cNvSpPr txBox="1"/>
          <p:nvPr/>
        </p:nvSpPr>
        <p:spPr>
          <a:xfrm>
            <a:off x="71098" y="177687"/>
            <a:ext cx="13333445" cy="461665"/>
          </a:xfrm>
          <a:prstGeom prst="rect">
            <a:avLst/>
          </a:prstGeom>
          <a:noFill/>
        </p:spPr>
        <p:txBody>
          <a:bodyPr wrap="square" rtlCol="0">
            <a:spAutoFit/>
          </a:bodyPr>
          <a:lstStyle/>
          <a:p>
            <a:r>
              <a:rPr kumimoji="1" lang="ja-JP" altLang="en-US" sz="2400" b="1" dirty="0"/>
              <a:t>結果：台風経路アンサンブルシミュレーションハザードマップ</a:t>
            </a:r>
            <a:endParaRPr kumimoji="1" lang="ja-JP" altLang="en-US" sz="2400" dirty="0"/>
          </a:p>
        </p:txBody>
      </p:sp>
    </p:spTree>
    <p:extLst>
      <p:ext uri="{BB962C8B-B14F-4D97-AF65-F5344CB8AC3E}">
        <p14:creationId xmlns:p14="http://schemas.microsoft.com/office/powerpoint/2010/main" val="297291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9DBF61-0670-FB61-8854-CAFF5A041F31}"/>
              </a:ext>
            </a:extLst>
          </p:cNvPr>
          <p:cNvSpPr>
            <a:spLocks noGrp="1"/>
          </p:cNvSpPr>
          <p:nvPr>
            <p:ph type="sldNum" sz="quarter" idx="12"/>
          </p:nvPr>
        </p:nvSpPr>
        <p:spPr/>
        <p:txBody>
          <a:bodyPr/>
          <a:lstStyle/>
          <a:p>
            <a:fld id="{D934B125-B231-4034-ABE3-98F7396BA912}" type="slidenum">
              <a:rPr kumimoji="1" lang="ja-JP" altLang="en-US" smtClean="0"/>
              <a:t>21</a:t>
            </a:fld>
            <a:endParaRPr kumimoji="1" lang="ja-JP" altLang="en-US"/>
          </a:p>
        </p:txBody>
      </p:sp>
      <p:sp>
        <p:nvSpPr>
          <p:cNvPr id="3" name="正方形/長方形 2">
            <a:extLst>
              <a:ext uri="{FF2B5EF4-FFF2-40B4-BE49-F238E27FC236}">
                <a16:creationId xmlns:a16="http://schemas.microsoft.com/office/drawing/2014/main" id="{340130C7-196C-30CF-E2F8-57DB711099C6}"/>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4" name="テキスト ボックス 3">
            <a:extLst>
              <a:ext uri="{FF2B5EF4-FFF2-40B4-BE49-F238E27FC236}">
                <a16:creationId xmlns:a16="http://schemas.microsoft.com/office/drawing/2014/main" id="{35299EA2-DD14-908D-9804-11174F3AD757}"/>
              </a:ext>
            </a:extLst>
          </p:cNvPr>
          <p:cNvSpPr txBox="1"/>
          <p:nvPr/>
        </p:nvSpPr>
        <p:spPr>
          <a:xfrm>
            <a:off x="239486" y="92221"/>
            <a:ext cx="5856514" cy="707886"/>
          </a:xfrm>
          <a:prstGeom prst="rect">
            <a:avLst/>
          </a:prstGeom>
          <a:noFill/>
        </p:spPr>
        <p:txBody>
          <a:bodyPr wrap="square" rtlCol="0">
            <a:spAutoFit/>
          </a:bodyPr>
          <a:lstStyle/>
          <a:p>
            <a:r>
              <a:rPr kumimoji="1" lang="ja-JP" altLang="en-US" sz="4000" dirty="0"/>
              <a:t>まとめ</a:t>
            </a:r>
          </a:p>
        </p:txBody>
      </p:sp>
      <p:sp>
        <p:nvSpPr>
          <p:cNvPr id="5" name="テキスト ボックス 4">
            <a:extLst>
              <a:ext uri="{FF2B5EF4-FFF2-40B4-BE49-F238E27FC236}">
                <a16:creationId xmlns:a16="http://schemas.microsoft.com/office/drawing/2014/main" id="{71ABF801-A7FF-0BF0-EE95-9ACC92D03E10}"/>
              </a:ext>
            </a:extLst>
          </p:cNvPr>
          <p:cNvSpPr txBox="1"/>
          <p:nvPr/>
        </p:nvSpPr>
        <p:spPr>
          <a:xfrm>
            <a:off x="239486" y="998520"/>
            <a:ext cx="12096750" cy="6093976"/>
          </a:xfrm>
          <a:prstGeom prst="rect">
            <a:avLst/>
          </a:prstGeom>
          <a:noFill/>
        </p:spPr>
        <p:txBody>
          <a:bodyPr wrap="square">
            <a:spAutoFit/>
          </a:bodyPr>
          <a:lstStyle/>
          <a:p>
            <a:r>
              <a:rPr lang="en-US" altLang="ja-JP" sz="2000" b="1" dirty="0">
                <a:solidFill>
                  <a:srgbClr val="FF0000"/>
                </a:solidFill>
              </a:rPr>
              <a:t>【</a:t>
            </a:r>
            <a:r>
              <a:rPr lang="ja-JP" altLang="en-US" sz="2000" b="1" dirty="0">
                <a:solidFill>
                  <a:srgbClr val="FF0000"/>
                </a:solidFill>
              </a:rPr>
              <a:t>目的</a:t>
            </a:r>
            <a:r>
              <a:rPr lang="en-US" altLang="ja-JP" sz="2000" b="1" dirty="0">
                <a:solidFill>
                  <a:srgbClr val="FF0000"/>
                </a:solidFill>
              </a:rPr>
              <a:t>】</a:t>
            </a:r>
            <a:r>
              <a:rPr lang="ja-JP" altLang="en-US" sz="2000" u="sng" dirty="0">
                <a:solidFill>
                  <a:srgbClr val="FF0000"/>
                </a:solidFill>
              </a:rPr>
              <a:t>台風による土砂災害被害が発生しやすい経路を地域別に算出し、</a:t>
            </a:r>
            <a:endParaRPr lang="en-US" altLang="ja-JP" sz="2000" u="sng" dirty="0">
              <a:solidFill>
                <a:srgbClr val="FF0000"/>
              </a:solidFill>
            </a:endParaRPr>
          </a:p>
          <a:p>
            <a:r>
              <a:rPr lang="ja-JP" altLang="en-US" sz="2000" dirty="0">
                <a:solidFill>
                  <a:srgbClr val="FF0000"/>
                </a:solidFill>
              </a:rPr>
              <a:t>　　　　</a:t>
            </a:r>
            <a:r>
              <a:rPr lang="ja-JP" altLang="en-US" sz="2000" u="sng" dirty="0">
                <a:solidFill>
                  <a:srgbClr val="FF0000"/>
                </a:solidFill>
              </a:rPr>
              <a:t>台風経路別の結果を全国台風ハザードマップに掲載すること。</a:t>
            </a:r>
            <a:endParaRPr lang="en-US" altLang="ja-JP" sz="2000" u="sng" dirty="0">
              <a:solidFill>
                <a:srgbClr val="FF0000"/>
              </a:solidFill>
            </a:endParaRPr>
          </a:p>
          <a:p>
            <a:endParaRPr lang="en-US" altLang="ja-JP" sz="2000" b="1" u="sng" dirty="0">
              <a:solidFill>
                <a:srgbClr val="FF0000"/>
              </a:solidFill>
            </a:endParaRPr>
          </a:p>
          <a:p>
            <a:r>
              <a:rPr lang="ja-JP" altLang="en-US" sz="2000" b="1" dirty="0"/>
              <a:t>①大気モデルー仮想土砂キキクルモデルの妥当性</a:t>
            </a:r>
            <a:endParaRPr lang="en-US" altLang="ja-JP" sz="2000" b="1" dirty="0"/>
          </a:p>
          <a:p>
            <a:r>
              <a:rPr lang="ja-JP" altLang="en-US" dirty="0"/>
              <a:t>仮想土砂キキクルは、気象庁が発信する土砂キキクルを精度よく再現することができた。</a:t>
            </a:r>
            <a:endParaRPr lang="en-US" altLang="ja-JP" dirty="0"/>
          </a:p>
          <a:p>
            <a:endParaRPr lang="en-US" altLang="ja-JP" dirty="0"/>
          </a:p>
          <a:p>
            <a:r>
              <a:rPr lang="ja-JP" altLang="en-US" sz="2000" b="1" dirty="0"/>
              <a:t>②日本全国、各都道府県にとっての最悪経路</a:t>
            </a:r>
            <a:endParaRPr lang="en-US" altLang="ja-JP" sz="2000" b="1" dirty="0"/>
          </a:p>
          <a:p>
            <a:r>
              <a:rPr lang="en-US" altLang="ja-JP" dirty="0"/>
              <a:t>HAGIBIS,JEBI</a:t>
            </a:r>
            <a:r>
              <a:rPr lang="ja-JP" altLang="en-US" dirty="0"/>
              <a:t>は日本列島を南西から北東方向へ斜めに進むため、偏西風の影響をあまり受けずに北上をする</a:t>
            </a:r>
            <a:r>
              <a:rPr lang="en-US" altLang="ja-JP" dirty="0"/>
              <a:t>TRAMI</a:t>
            </a:r>
            <a:r>
              <a:rPr lang="ja-JP" altLang="en-US" dirty="0"/>
              <a:t>と比べて、広範囲の地域で高い危険度をもたらした。</a:t>
            </a:r>
            <a:endParaRPr lang="en-US" altLang="ja-JP" dirty="0"/>
          </a:p>
          <a:p>
            <a:r>
              <a:rPr lang="ja-JP" altLang="en-US" dirty="0"/>
              <a:t>神奈川県では、台風が</a:t>
            </a:r>
            <a:r>
              <a:rPr lang="ja-JP" altLang="en-US" b="1" dirty="0"/>
              <a:t>東</a:t>
            </a:r>
            <a:r>
              <a:rPr lang="ja-JP" altLang="en-US" dirty="0"/>
              <a:t>を通過する際に、宮崎県では</a:t>
            </a:r>
            <a:r>
              <a:rPr lang="ja-JP" altLang="en-US" b="1" dirty="0"/>
              <a:t>西</a:t>
            </a:r>
            <a:r>
              <a:rPr lang="ja-JP" altLang="en-US" dirty="0"/>
              <a:t>を通過する際に危険度が高くなる結果に。</a:t>
            </a:r>
            <a:endParaRPr lang="en-US" altLang="ja-JP" dirty="0"/>
          </a:p>
          <a:p>
            <a:r>
              <a:rPr lang="ja-JP" altLang="en-US" dirty="0"/>
              <a:t>他の台風で最悪経路を比較すると神奈川県にとっての最悪経路は、神奈川県周辺の緯度で比較すると違いが見られるが、接近前はどの台風も相模湾周辺に位置しており、危険度が高くなる要因は台風の接近前の風向きと大きな関係があると考えられる。</a:t>
            </a:r>
            <a:endParaRPr lang="en-US" altLang="ja-JP" dirty="0"/>
          </a:p>
          <a:p>
            <a:endParaRPr lang="en-US" altLang="ja-JP" sz="2000" dirty="0"/>
          </a:p>
          <a:p>
            <a:r>
              <a:rPr lang="ja-JP" altLang="en-US" sz="2000" b="1" dirty="0"/>
              <a:t>③台風経路アンサンブルシミュレーションハザードマップ</a:t>
            </a:r>
            <a:endParaRPr lang="en-US" altLang="ja-JP" sz="2000" b="1" dirty="0"/>
          </a:p>
          <a:p>
            <a:r>
              <a:rPr lang="ja-JP" altLang="en-US" dirty="0"/>
              <a:t>本研究結果を都道府県ごとに防災情報を閲覧できるホームページ「全国台風ハザードマップ」に、公開した。</a:t>
            </a:r>
          </a:p>
          <a:p>
            <a:endParaRPr lang="en-US" altLang="ja-JP" sz="2800" b="1" dirty="0"/>
          </a:p>
          <a:p>
            <a:r>
              <a:rPr lang="en-US" altLang="ja-JP" sz="2000" dirty="0"/>
              <a:t>【</a:t>
            </a:r>
            <a:r>
              <a:rPr lang="ja-JP" altLang="en-US" sz="2000" dirty="0"/>
              <a:t>今後の課題</a:t>
            </a:r>
            <a:r>
              <a:rPr lang="en-US" altLang="ja-JP" sz="2000" dirty="0"/>
              <a:t>】</a:t>
            </a:r>
          </a:p>
          <a:p>
            <a:r>
              <a:rPr lang="ja-JP" altLang="en-US" sz="2000" dirty="0"/>
              <a:t>ハザードマップを閲覧した方の声を集め、改良を行っていく。</a:t>
            </a:r>
            <a:br>
              <a:rPr lang="en-US" altLang="ja-JP" sz="2000" dirty="0"/>
            </a:br>
            <a:endParaRPr lang="en-US" altLang="ja-JP" sz="2000" dirty="0"/>
          </a:p>
        </p:txBody>
      </p:sp>
    </p:spTree>
    <p:extLst>
      <p:ext uri="{BB962C8B-B14F-4D97-AF65-F5344CB8AC3E}">
        <p14:creationId xmlns:p14="http://schemas.microsoft.com/office/powerpoint/2010/main" val="321199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52DEE38-6198-D03C-2A43-864BDD57DB7E}"/>
              </a:ext>
            </a:extLst>
          </p:cNvPr>
          <p:cNvSpPr>
            <a:spLocks noGrp="1"/>
          </p:cNvSpPr>
          <p:nvPr>
            <p:ph type="sldNum" sz="quarter" idx="12"/>
          </p:nvPr>
        </p:nvSpPr>
        <p:spPr/>
        <p:txBody>
          <a:bodyPr/>
          <a:lstStyle/>
          <a:p>
            <a:fld id="{D934B125-B231-4034-ABE3-98F7396BA912}" type="slidenum">
              <a:rPr kumimoji="1" lang="ja-JP" altLang="en-US" smtClean="0"/>
              <a:t>22</a:t>
            </a:fld>
            <a:endParaRPr kumimoji="1" lang="ja-JP" altLang="en-US"/>
          </a:p>
        </p:txBody>
      </p:sp>
      <p:sp>
        <p:nvSpPr>
          <p:cNvPr id="3" name="テキスト ボックス 2">
            <a:extLst>
              <a:ext uri="{FF2B5EF4-FFF2-40B4-BE49-F238E27FC236}">
                <a16:creationId xmlns:a16="http://schemas.microsoft.com/office/drawing/2014/main" id="{2D82EAC7-B8B7-8720-25E0-2D01894DBF0A}"/>
              </a:ext>
            </a:extLst>
          </p:cNvPr>
          <p:cNvSpPr txBox="1"/>
          <p:nvPr/>
        </p:nvSpPr>
        <p:spPr>
          <a:xfrm>
            <a:off x="239485" y="92221"/>
            <a:ext cx="10162507" cy="707886"/>
          </a:xfrm>
          <a:prstGeom prst="rect">
            <a:avLst/>
          </a:prstGeom>
          <a:noFill/>
        </p:spPr>
        <p:txBody>
          <a:bodyPr wrap="square" rtlCol="0">
            <a:spAutoFit/>
          </a:bodyPr>
          <a:lstStyle/>
          <a:p>
            <a:r>
              <a:rPr kumimoji="1" lang="en-US" altLang="ja-JP" sz="4000" dirty="0"/>
              <a:t>MRP</a:t>
            </a:r>
            <a:r>
              <a:rPr kumimoji="1" lang="ja-JP" altLang="en-US" sz="4000" dirty="0"/>
              <a:t>積算値で最悪経路を判断した理由</a:t>
            </a:r>
          </a:p>
        </p:txBody>
      </p:sp>
      <p:sp>
        <p:nvSpPr>
          <p:cNvPr id="4" name="テキスト ボックス 3">
            <a:extLst>
              <a:ext uri="{FF2B5EF4-FFF2-40B4-BE49-F238E27FC236}">
                <a16:creationId xmlns:a16="http://schemas.microsoft.com/office/drawing/2014/main" id="{6F6A7B25-FC97-3C46-9359-506CCF867793}"/>
              </a:ext>
            </a:extLst>
          </p:cNvPr>
          <p:cNvSpPr txBox="1"/>
          <p:nvPr/>
        </p:nvSpPr>
        <p:spPr>
          <a:xfrm>
            <a:off x="239485" y="997527"/>
            <a:ext cx="10711149" cy="4524315"/>
          </a:xfrm>
          <a:prstGeom prst="rect">
            <a:avLst/>
          </a:prstGeom>
          <a:noFill/>
        </p:spPr>
        <p:txBody>
          <a:bodyPr wrap="square" rtlCol="0">
            <a:spAutoFit/>
          </a:bodyPr>
          <a:lstStyle/>
          <a:p>
            <a:r>
              <a:rPr lang="ja-JP" altLang="en-US" dirty="0"/>
              <a:t>当初の仮説：実際の被害件数や避難指示が出る地域面積と関連性の高い結果を出したいと考えていた。</a:t>
            </a:r>
            <a:endParaRPr lang="en-US" altLang="ja-JP" dirty="0"/>
          </a:p>
          <a:p>
            <a:r>
              <a:rPr lang="ja-JP" altLang="en-US" dirty="0"/>
              <a:t>　　　　　　</a:t>
            </a:r>
            <a:endParaRPr lang="en-US" altLang="ja-JP" dirty="0"/>
          </a:p>
          <a:p>
            <a:endParaRPr lang="en-US" altLang="ja-JP" dirty="0"/>
          </a:p>
          <a:p>
            <a:r>
              <a:rPr lang="ja-JP" altLang="en-US" dirty="0"/>
              <a:t>課題：警報基準と実際の被害件数の対応関係がわからない。</a:t>
            </a:r>
            <a:endParaRPr lang="en-US" altLang="ja-JP" dirty="0"/>
          </a:p>
          <a:p>
            <a:endParaRPr lang="en-US" altLang="ja-JP" dirty="0"/>
          </a:p>
          <a:p>
            <a:endParaRPr lang="en-US" altLang="ja-JP" dirty="0"/>
          </a:p>
          <a:p>
            <a:r>
              <a:rPr kumimoji="1" lang="ja-JP" altLang="en-US" dirty="0"/>
              <a:t>実際に、危険度</a:t>
            </a:r>
            <a:r>
              <a:rPr kumimoji="1" lang="en-US" altLang="ja-JP" dirty="0"/>
              <a:t>5</a:t>
            </a:r>
            <a:r>
              <a:rPr kumimoji="1" lang="ja-JP" altLang="en-US" dirty="0"/>
              <a:t>のグリッドが</a:t>
            </a:r>
            <a:r>
              <a:rPr kumimoji="1" lang="en-US" altLang="ja-JP" dirty="0"/>
              <a:t>2</a:t>
            </a:r>
            <a:r>
              <a:rPr kumimoji="1" lang="ja-JP" altLang="en-US" dirty="0"/>
              <a:t>個の経路と</a:t>
            </a:r>
            <a:endParaRPr kumimoji="1" lang="en-US" altLang="ja-JP" dirty="0"/>
          </a:p>
          <a:p>
            <a:r>
              <a:rPr lang="ja-JP" altLang="en-US" dirty="0"/>
              <a:t>　　　　危険度</a:t>
            </a:r>
            <a:r>
              <a:rPr lang="en-US" altLang="ja-JP" dirty="0"/>
              <a:t>2</a:t>
            </a:r>
            <a:r>
              <a:rPr lang="ja-JP" altLang="en-US" dirty="0"/>
              <a:t>のグリッドが</a:t>
            </a:r>
            <a:r>
              <a:rPr lang="en-US" altLang="ja-JP" dirty="0"/>
              <a:t>5</a:t>
            </a:r>
            <a:r>
              <a:rPr lang="ja-JP" altLang="en-US" dirty="0"/>
              <a:t>個の経路は　　　　　同じ危険度といえるのか？</a:t>
            </a:r>
            <a:endParaRPr lang="en-US" altLang="ja-JP" dirty="0"/>
          </a:p>
          <a:p>
            <a:endParaRPr lang="en-US" altLang="ja-JP" dirty="0"/>
          </a:p>
          <a:p>
            <a:r>
              <a:rPr lang="ja-JP" altLang="en-US" dirty="0"/>
              <a:t>　　　　　　　　　　　　　　　　　　　　↓</a:t>
            </a:r>
            <a:endParaRPr lang="en-US" altLang="ja-JP" dirty="0"/>
          </a:p>
          <a:p>
            <a:endParaRPr kumimoji="1" lang="en-US" altLang="ja-JP" dirty="0"/>
          </a:p>
          <a:p>
            <a:r>
              <a:rPr lang="ja-JP" altLang="en-US" dirty="0"/>
              <a:t>→考えを改める必要がある。</a:t>
            </a:r>
            <a:endParaRPr lang="en-US" altLang="ja-JP" dirty="0"/>
          </a:p>
          <a:p>
            <a:endParaRPr lang="en-US" altLang="ja-JP" dirty="0"/>
          </a:p>
          <a:p>
            <a:r>
              <a:rPr lang="ja-JP" altLang="en-US" dirty="0"/>
              <a:t>複数の手法で、最悪経路を算出し、検討する必要があった。</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220596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C00A-A8D2-0141-981E-0C150B662BB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8A7D3C1-6A87-AB16-EBD4-293BDE251556}"/>
              </a:ext>
            </a:extLst>
          </p:cNvPr>
          <p:cNvSpPr>
            <a:spLocks noGrp="1"/>
          </p:cNvSpPr>
          <p:nvPr>
            <p:ph type="sldNum" sz="quarter" idx="12"/>
          </p:nvPr>
        </p:nvSpPr>
        <p:spPr/>
        <p:txBody>
          <a:bodyPr/>
          <a:lstStyle/>
          <a:p>
            <a:fld id="{D934B125-B231-4034-ABE3-98F7396BA912}" type="slidenum">
              <a:rPr kumimoji="1" lang="ja-JP" altLang="en-US" smtClean="0"/>
              <a:t>23</a:t>
            </a:fld>
            <a:endParaRPr kumimoji="1" lang="ja-JP" altLang="en-US"/>
          </a:p>
        </p:txBody>
      </p:sp>
      <p:sp>
        <p:nvSpPr>
          <p:cNvPr id="3" name="テキスト ボックス 2">
            <a:extLst>
              <a:ext uri="{FF2B5EF4-FFF2-40B4-BE49-F238E27FC236}">
                <a16:creationId xmlns:a16="http://schemas.microsoft.com/office/drawing/2014/main" id="{A01A7982-C106-19C3-3EA1-708331E5EC8A}"/>
              </a:ext>
            </a:extLst>
          </p:cNvPr>
          <p:cNvSpPr txBox="1"/>
          <p:nvPr/>
        </p:nvSpPr>
        <p:spPr>
          <a:xfrm>
            <a:off x="239485" y="92221"/>
            <a:ext cx="10162507" cy="707886"/>
          </a:xfrm>
          <a:prstGeom prst="rect">
            <a:avLst/>
          </a:prstGeom>
          <a:noFill/>
        </p:spPr>
        <p:txBody>
          <a:bodyPr wrap="square" rtlCol="0">
            <a:spAutoFit/>
          </a:bodyPr>
          <a:lstStyle/>
          <a:p>
            <a:r>
              <a:rPr lang="ja-JP" altLang="en-US" sz="4000" dirty="0"/>
              <a:t>台風経路ハザードマップを見た人の声</a:t>
            </a:r>
            <a:endParaRPr kumimoji="1" lang="ja-JP" altLang="en-US" sz="4000" dirty="0"/>
          </a:p>
        </p:txBody>
      </p:sp>
      <p:sp>
        <p:nvSpPr>
          <p:cNvPr id="4" name="テキスト ボックス 3">
            <a:extLst>
              <a:ext uri="{FF2B5EF4-FFF2-40B4-BE49-F238E27FC236}">
                <a16:creationId xmlns:a16="http://schemas.microsoft.com/office/drawing/2014/main" id="{72C077C3-AA70-77CC-E475-C35CFB1F13EB}"/>
              </a:ext>
            </a:extLst>
          </p:cNvPr>
          <p:cNvSpPr txBox="1"/>
          <p:nvPr/>
        </p:nvSpPr>
        <p:spPr>
          <a:xfrm>
            <a:off x="433447" y="1158240"/>
            <a:ext cx="10051673" cy="2031325"/>
          </a:xfrm>
          <a:prstGeom prst="rect">
            <a:avLst/>
          </a:prstGeom>
          <a:noFill/>
        </p:spPr>
        <p:txBody>
          <a:bodyPr wrap="square" rtlCol="0">
            <a:spAutoFit/>
          </a:bodyPr>
          <a:lstStyle/>
          <a:p>
            <a:r>
              <a:rPr kumimoji="1" lang="ja-JP" altLang="en-US" dirty="0"/>
              <a:t>台風とは馴染みのない地域の人にとって、防災や土砂災害、台風について考えてもらうきっかけ</a:t>
            </a:r>
            <a:endParaRPr kumimoji="1" lang="en-US" altLang="ja-JP" dirty="0"/>
          </a:p>
          <a:p>
            <a:endParaRPr kumimoji="1" lang="en-US" altLang="ja-JP" dirty="0"/>
          </a:p>
          <a:p>
            <a:r>
              <a:rPr lang="ja-JP" altLang="en-US" dirty="0"/>
              <a:t>実際に、防災ハザードマップをみて、防災意識が高まったという声もある。</a:t>
            </a:r>
            <a:endParaRPr lang="en-US" altLang="ja-JP" dirty="0"/>
          </a:p>
          <a:p>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266689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206D291-09C5-5085-2AE0-046E9C999E98}"/>
              </a:ext>
            </a:extLst>
          </p:cNvPr>
          <p:cNvSpPr>
            <a:spLocks noGrp="1"/>
          </p:cNvSpPr>
          <p:nvPr>
            <p:ph type="sldNum" sz="quarter" idx="12"/>
          </p:nvPr>
        </p:nvSpPr>
        <p:spPr/>
        <p:txBody>
          <a:bodyPr/>
          <a:lstStyle/>
          <a:p>
            <a:fld id="{D934B125-B231-4034-ABE3-98F7396BA912}"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4471B43A-5C69-6695-DB84-6C6BDECF0D1D}"/>
              </a:ext>
            </a:extLst>
          </p:cNvPr>
          <p:cNvPicPr>
            <a:picLocks noChangeAspect="1"/>
          </p:cNvPicPr>
          <p:nvPr/>
        </p:nvPicPr>
        <p:blipFill>
          <a:blip r:embed="rId3" cstate="print">
            <a:extLst>
              <a:ext uri="{28A0092B-C50C-407E-A947-70E740481C1C}">
                <a14:useLocalDpi xmlns:a14="http://schemas.microsoft.com/office/drawing/2010/main" val="0"/>
              </a:ext>
            </a:extLst>
          </a:blip>
          <a:srcRect t="5122" b="62947"/>
          <a:stretch/>
        </p:blipFill>
        <p:spPr bwMode="auto">
          <a:xfrm>
            <a:off x="546560" y="1352282"/>
            <a:ext cx="12723210" cy="4449684"/>
          </a:xfrm>
          <a:prstGeom prst="rect">
            <a:avLst/>
          </a:prstGeom>
          <a:noFill/>
          <a:ln>
            <a:noFill/>
          </a:ln>
        </p:spPr>
      </p:pic>
    </p:spTree>
    <p:extLst>
      <p:ext uri="{BB962C8B-B14F-4D97-AF65-F5344CB8AC3E}">
        <p14:creationId xmlns:p14="http://schemas.microsoft.com/office/powerpoint/2010/main" val="304903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4E36B8-289C-6CE7-FEE5-B8D6EF0DD67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B4386D-78A4-2681-6A47-05E4C4C1C69B}"/>
              </a:ext>
            </a:extLst>
          </p:cNvPr>
          <p:cNvSpPr>
            <a:spLocks noGrp="1"/>
          </p:cNvSpPr>
          <p:nvPr>
            <p:ph type="sldNum" sz="quarter" idx="12"/>
          </p:nvPr>
        </p:nvSpPr>
        <p:spPr/>
        <p:txBody>
          <a:bodyPr/>
          <a:lstStyle/>
          <a:p>
            <a:fld id="{D934B125-B231-4034-ABE3-98F7396BA912}" type="slidenum">
              <a:rPr kumimoji="1" lang="ja-JP" altLang="en-US" smtClean="0"/>
              <a:t>25</a:t>
            </a:fld>
            <a:endParaRPr kumimoji="1" lang="ja-JP" altLang="en-US"/>
          </a:p>
        </p:txBody>
      </p:sp>
      <p:graphicFrame>
        <p:nvGraphicFramePr>
          <p:cNvPr id="3" name="グラフ 2">
            <a:extLst>
              <a:ext uri="{FF2B5EF4-FFF2-40B4-BE49-F238E27FC236}">
                <a16:creationId xmlns:a16="http://schemas.microsoft.com/office/drawing/2014/main" id="{5F34E675-B238-B088-3E21-26969F125CBE}"/>
              </a:ext>
            </a:extLst>
          </p:cNvPr>
          <p:cNvGraphicFramePr>
            <a:graphicFrameLocks/>
          </p:cNvGraphicFramePr>
          <p:nvPr/>
        </p:nvGraphicFramePr>
        <p:xfrm>
          <a:off x="89210" y="136524"/>
          <a:ext cx="12102790" cy="6721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204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CF3A186-D937-5755-C6E3-BC0DE77816BC}"/>
              </a:ext>
            </a:extLst>
          </p:cNvPr>
          <p:cNvSpPr>
            <a:spLocks noGrp="1"/>
          </p:cNvSpPr>
          <p:nvPr>
            <p:ph type="sldNum" sz="quarter" idx="12"/>
          </p:nvPr>
        </p:nvSpPr>
        <p:spPr/>
        <p:txBody>
          <a:bodyPr/>
          <a:lstStyle/>
          <a:p>
            <a:fld id="{D934B125-B231-4034-ABE3-98F7396BA912}" type="slidenum">
              <a:rPr kumimoji="1" lang="ja-JP" altLang="en-US" smtClean="0"/>
              <a:t>26</a:t>
            </a:fld>
            <a:endParaRPr kumimoji="1" lang="ja-JP" altLang="en-US"/>
          </a:p>
        </p:txBody>
      </p:sp>
      <p:graphicFrame>
        <p:nvGraphicFramePr>
          <p:cNvPr id="5" name="グラフ 4">
            <a:extLst>
              <a:ext uri="{FF2B5EF4-FFF2-40B4-BE49-F238E27FC236}">
                <a16:creationId xmlns:a16="http://schemas.microsoft.com/office/drawing/2014/main" id="{3558D006-6BFA-4A49-AB44-3A8E406DB806}"/>
              </a:ext>
            </a:extLst>
          </p:cNvPr>
          <p:cNvGraphicFramePr>
            <a:graphicFrameLocks/>
          </p:cNvGraphicFramePr>
          <p:nvPr>
            <p:extLst>
              <p:ext uri="{D42A27DB-BD31-4B8C-83A1-F6EECF244321}">
                <p14:modId xmlns:p14="http://schemas.microsoft.com/office/powerpoint/2010/main" val="794525878"/>
              </p:ext>
            </p:extLst>
          </p:nvPr>
        </p:nvGraphicFramePr>
        <p:xfrm>
          <a:off x="316364" y="189072"/>
          <a:ext cx="11559272" cy="59814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60562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C3B881-E6C9-E1BF-46E4-3B8A6A58835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5D82B46-2F13-E0EF-2980-31FFC2964B7B}"/>
              </a:ext>
            </a:extLst>
          </p:cNvPr>
          <p:cNvSpPr>
            <a:spLocks noGrp="1"/>
          </p:cNvSpPr>
          <p:nvPr>
            <p:ph type="sldNum" sz="quarter" idx="12"/>
          </p:nvPr>
        </p:nvSpPr>
        <p:spPr/>
        <p:txBody>
          <a:bodyPr/>
          <a:lstStyle/>
          <a:p>
            <a:fld id="{D934B125-B231-4034-ABE3-98F7396BA912}" type="slidenum">
              <a:rPr kumimoji="1" lang="ja-JP" altLang="en-US" smtClean="0"/>
              <a:t>27</a:t>
            </a:fld>
            <a:endParaRPr kumimoji="1" lang="ja-JP" altLang="en-US"/>
          </a:p>
        </p:txBody>
      </p:sp>
      <p:graphicFrame>
        <p:nvGraphicFramePr>
          <p:cNvPr id="4" name="グラフ 3">
            <a:extLst>
              <a:ext uri="{FF2B5EF4-FFF2-40B4-BE49-F238E27FC236}">
                <a16:creationId xmlns:a16="http://schemas.microsoft.com/office/drawing/2014/main" id="{27F26A20-6DB9-D800-597A-3C83B93B5C56}"/>
              </a:ext>
            </a:extLst>
          </p:cNvPr>
          <p:cNvGraphicFramePr>
            <a:graphicFrameLocks/>
          </p:cNvGraphicFramePr>
          <p:nvPr>
            <p:extLst>
              <p:ext uri="{D42A27DB-BD31-4B8C-83A1-F6EECF244321}">
                <p14:modId xmlns:p14="http://schemas.microsoft.com/office/powerpoint/2010/main" val="3378999082"/>
              </p:ext>
            </p:extLst>
          </p:nvPr>
        </p:nvGraphicFramePr>
        <p:xfrm>
          <a:off x="14392" y="278669"/>
          <a:ext cx="12177608" cy="6300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221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A74FDE4-7755-DBD1-FC53-D85CFBB6C07A}"/>
              </a:ext>
            </a:extLst>
          </p:cNvPr>
          <p:cNvSpPr>
            <a:spLocks noGrp="1"/>
          </p:cNvSpPr>
          <p:nvPr>
            <p:ph type="title"/>
          </p:nvPr>
        </p:nvSpPr>
        <p:spPr/>
        <p:txBody>
          <a:bodyPr/>
          <a:lstStyle/>
          <a:p>
            <a:r>
              <a:rPr lang="ja-JP" altLang="en-US" b="1" dirty="0"/>
              <a:t>手法</a:t>
            </a:r>
          </a:p>
        </p:txBody>
      </p:sp>
      <p:sp>
        <p:nvSpPr>
          <p:cNvPr id="4" name="テキスト プレースホルダー 3">
            <a:extLst>
              <a:ext uri="{FF2B5EF4-FFF2-40B4-BE49-F238E27FC236}">
                <a16:creationId xmlns:a16="http://schemas.microsoft.com/office/drawing/2014/main" id="{C72514F4-5E8A-EABA-C0D4-2445D772EB99}"/>
              </a:ext>
            </a:extLst>
          </p:cNvPr>
          <p:cNvSpPr>
            <a:spLocks noGrp="1"/>
          </p:cNvSpPr>
          <p:nvPr>
            <p:ph type="body" idx="1"/>
          </p:nvPr>
        </p:nvSpPr>
        <p:spPr/>
        <p:txBody>
          <a:bodyPr/>
          <a:lstStyle/>
          <a:p>
            <a:r>
              <a:rPr lang="ja-JP" altLang="en-US" dirty="0">
                <a:solidFill>
                  <a:schemeClr val="tx1"/>
                </a:solidFill>
              </a:rPr>
              <a:t>①台風経路アンサンブルシミュレーション</a:t>
            </a:r>
            <a:endParaRPr lang="en-US" altLang="ja-JP" dirty="0">
              <a:solidFill>
                <a:schemeClr val="tx1"/>
              </a:solidFill>
            </a:endParaRPr>
          </a:p>
          <a:p>
            <a:r>
              <a:rPr lang="ja-JP" altLang="en-US" dirty="0">
                <a:solidFill>
                  <a:schemeClr val="tx1"/>
                </a:solidFill>
              </a:rPr>
              <a:t>②仮想土砂キキクル計算</a:t>
            </a:r>
            <a:endParaRPr lang="en-US" altLang="ja-JP" dirty="0">
              <a:solidFill>
                <a:schemeClr val="tx1"/>
              </a:solidFill>
            </a:endParaRPr>
          </a:p>
          <a:p>
            <a:r>
              <a:rPr lang="ja-JP" altLang="en-US" dirty="0">
                <a:solidFill>
                  <a:schemeClr val="tx1"/>
                </a:solidFill>
              </a:rPr>
              <a:t>③対象事例</a:t>
            </a:r>
          </a:p>
        </p:txBody>
      </p:sp>
      <p:sp>
        <p:nvSpPr>
          <p:cNvPr id="2" name="スライド番号プレースホルダー 1">
            <a:extLst>
              <a:ext uri="{FF2B5EF4-FFF2-40B4-BE49-F238E27FC236}">
                <a16:creationId xmlns:a16="http://schemas.microsoft.com/office/drawing/2014/main" id="{1CF085E4-C036-A3CB-CA5F-4271374B7C8E}"/>
              </a:ext>
            </a:extLst>
          </p:cNvPr>
          <p:cNvSpPr>
            <a:spLocks noGrp="1"/>
          </p:cNvSpPr>
          <p:nvPr>
            <p:ph type="sldNum" sz="quarter" idx="12"/>
          </p:nvPr>
        </p:nvSpPr>
        <p:spPr/>
        <p:txBody>
          <a:bodyPr/>
          <a:lstStyle/>
          <a:p>
            <a:fld id="{D934B125-B231-4034-ABE3-98F7396BA912}" type="slidenum">
              <a:rPr kumimoji="1" lang="ja-JP" altLang="en-US" smtClean="0"/>
              <a:t>3</a:t>
            </a:fld>
            <a:endParaRPr kumimoji="1" lang="ja-JP" altLang="en-US"/>
          </a:p>
        </p:txBody>
      </p:sp>
    </p:spTree>
    <p:extLst>
      <p:ext uri="{BB962C8B-B14F-4D97-AF65-F5344CB8AC3E}">
        <p14:creationId xmlns:p14="http://schemas.microsoft.com/office/powerpoint/2010/main" val="3962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C562D-87D3-7B4E-0E51-31B555CE40F3}"/>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7FA0FC1E-6E25-0E92-3E98-914950E479A1}"/>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3" name="テキスト ボックス 2">
            <a:extLst>
              <a:ext uri="{FF2B5EF4-FFF2-40B4-BE49-F238E27FC236}">
                <a16:creationId xmlns:a16="http://schemas.microsoft.com/office/drawing/2014/main" id="{2F0AE01D-B9E1-0142-F2E1-CD80FCF6D035}"/>
              </a:ext>
            </a:extLst>
          </p:cNvPr>
          <p:cNvSpPr txBox="1"/>
          <p:nvPr/>
        </p:nvSpPr>
        <p:spPr>
          <a:xfrm>
            <a:off x="176115" y="179307"/>
            <a:ext cx="13333445" cy="584775"/>
          </a:xfrm>
          <a:prstGeom prst="rect">
            <a:avLst/>
          </a:prstGeom>
          <a:noFill/>
        </p:spPr>
        <p:txBody>
          <a:bodyPr wrap="square" rtlCol="0">
            <a:spAutoFit/>
          </a:bodyPr>
          <a:lstStyle/>
          <a:p>
            <a:r>
              <a:rPr kumimoji="1" lang="ja-JP" altLang="en-US" sz="3200" b="1" dirty="0"/>
              <a:t>手法１：台風経路アンサンブルシミュレーション</a:t>
            </a:r>
          </a:p>
        </p:txBody>
      </p:sp>
      <p:sp>
        <p:nvSpPr>
          <p:cNvPr id="8" name="テキスト ボックス 7">
            <a:extLst>
              <a:ext uri="{FF2B5EF4-FFF2-40B4-BE49-F238E27FC236}">
                <a16:creationId xmlns:a16="http://schemas.microsoft.com/office/drawing/2014/main" id="{9F19B74F-1DC9-4D37-E729-79245715C5FE}"/>
              </a:ext>
            </a:extLst>
          </p:cNvPr>
          <p:cNvSpPr txBox="1"/>
          <p:nvPr/>
        </p:nvSpPr>
        <p:spPr>
          <a:xfrm>
            <a:off x="916277" y="962268"/>
            <a:ext cx="8582686" cy="523220"/>
          </a:xfrm>
          <a:prstGeom prst="rect">
            <a:avLst/>
          </a:prstGeom>
          <a:noFill/>
        </p:spPr>
        <p:txBody>
          <a:bodyPr wrap="square" rtlCol="0">
            <a:spAutoFit/>
          </a:bodyPr>
          <a:lstStyle/>
          <a:p>
            <a:r>
              <a:rPr kumimoji="1" lang="ja-JP" altLang="en-US" sz="2800" dirty="0"/>
              <a:t>気象モデルを用いて、多数の仮想台風を生成する</a:t>
            </a:r>
          </a:p>
        </p:txBody>
      </p:sp>
      <p:grpSp>
        <p:nvGrpSpPr>
          <p:cNvPr id="18" name="グループ化 17">
            <a:extLst>
              <a:ext uri="{FF2B5EF4-FFF2-40B4-BE49-F238E27FC236}">
                <a16:creationId xmlns:a16="http://schemas.microsoft.com/office/drawing/2014/main" id="{42312D8E-8FA2-4A11-6502-F6CD7BEC6B84}"/>
              </a:ext>
            </a:extLst>
          </p:cNvPr>
          <p:cNvGrpSpPr/>
          <p:nvPr/>
        </p:nvGrpSpPr>
        <p:grpSpPr>
          <a:xfrm>
            <a:off x="226819" y="1955075"/>
            <a:ext cx="2838264" cy="954107"/>
            <a:chOff x="583947" y="1896360"/>
            <a:chExt cx="2417275" cy="954107"/>
          </a:xfrm>
        </p:grpSpPr>
        <p:sp>
          <p:nvSpPr>
            <p:cNvPr id="4" name="直方体 3">
              <a:extLst>
                <a:ext uri="{FF2B5EF4-FFF2-40B4-BE49-F238E27FC236}">
                  <a16:creationId xmlns:a16="http://schemas.microsoft.com/office/drawing/2014/main" id="{BB1A5266-B49B-FD9B-CD24-F9FA299B5C2A}"/>
                </a:ext>
              </a:extLst>
            </p:cNvPr>
            <p:cNvSpPr/>
            <p:nvPr/>
          </p:nvSpPr>
          <p:spPr>
            <a:xfrm>
              <a:off x="583947" y="1896360"/>
              <a:ext cx="2417275" cy="95410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E015C5C-ED09-3486-1E6D-7B72877F1224}"/>
                </a:ext>
              </a:extLst>
            </p:cNvPr>
            <p:cNvSpPr txBox="1"/>
            <p:nvPr/>
          </p:nvSpPr>
          <p:spPr>
            <a:xfrm>
              <a:off x="927978" y="2240529"/>
              <a:ext cx="2073244" cy="523220"/>
            </a:xfrm>
            <a:prstGeom prst="rect">
              <a:avLst/>
            </a:prstGeom>
            <a:noFill/>
          </p:spPr>
          <p:txBody>
            <a:bodyPr wrap="square" rtlCol="0">
              <a:spAutoFit/>
            </a:bodyPr>
            <a:lstStyle/>
            <a:p>
              <a:r>
                <a:rPr kumimoji="1" lang="ja-JP" altLang="en-US" sz="2800" dirty="0">
                  <a:solidFill>
                    <a:schemeClr val="bg1"/>
                  </a:solidFill>
                </a:rPr>
                <a:t>大気データ</a:t>
              </a:r>
            </a:p>
          </p:txBody>
        </p:sp>
      </p:grpSp>
      <p:sp>
        <p:nvSpPr>
          <p:cNvPr id="15" name="矢印: 下 14">
            <a:extLst>
              <a:ext uri="{FF2B5EF4-FFF2-40B4-BE49-F238E27FC236}">
                <a16:creationId xmlns:a16="http://schemas.microsoft.com/office/drawing/2014/main" id="{6E91392F-9B6F-8932-0193-CB3547177BCA}"/>
              </a:ext>
            </a:extLst>
          </p:cNvPr>
          <p:cNvSpPr/>
          <p:nvPr/>
        </p:nvSpPr>
        <p:spPr>
          <a:xfrm>
            <a:off x="1024064" y="4051408"/>
            <a:ext cx="657884" cy="353240"/>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66E6EAE-4099-E983-7B04-8461E333FC39}"/>
              </a:ext>
            </a:extLst>
          </p:cNvPr>
          <p:cNvSpPr txBox="1"/>
          <p:nvPr/>
        </p:nvSpPr>
        <p:spPr>
          <a:xfrm>
            <a:off x="790670" y="5468767"/>
            <a:ext cx="2073244" cy="523220"/>
          </a:xfrm>
          <a:prstGeom prst="rect">
            <a:avLst/>
          </a:prstGeom>
          <a:noFill/>
        </p:spPr>
        <p:txBody>
          <a:bodyPr wrap="square" rtlCol="0">
            <a:spAutoFit/>
          </a:bodyPr>
          <a:lstStyle/>
          <a:p>
            <a:r>
              <a:rPr kumimoji="1" lang="ja-JP" altLang="en-US" sz="2800" dirty="0">
                <a:solidFill>
                  <a:schemeClr val="bg1"/>
                </a:solidFill>
              </a:rPr>
              <a:t>大気データ</a:t>
            </a:r>
          </a:p>
        </p:txBody>
      </p:sp>
      <p:grpSp>
        <p:nvGrpSpPr>
          <p:cNvPr id="26" name="グループ化 25">
            <a:extLst>
              <a:ext uri="{FF2B5EF4-FFF2-40B4-BE49-F238E27FC236}">
                <a16:creationId xmlns:a16="http://schemas.microsoft.com/office/drawing/2014/main" id="{6FF7FE34-EAD3-69F2-B886-ABEBCCFFBF57}"/>
              </a:ext>
            </a:extLst>
          </p:cNvPr>
          <p:cNvGrpSpPr/>
          <p:nvPr/>
        </p:nvGrpSpPr>
        <p:grpSpPr>
          <a:xfrm>
            <a:off x="176115" y="4647049"/>
            <a:ext cx="2838264" cy="954107"/>
            <a:chOff x="583947" y="1896360"/>
            <a:chExt cx="2417275" cy="954107"/>
          </a:xfrm>
        </p:grpSpPr>
        <p:sp>
          <p:nvSpPr>
            <p:cNvPr id="27" name="直方体 26">
              <a:extLst>
                <a:ext uri="{FF2B5EF4-FFF2-40B4-BE49-F238E27FC236}">
                  <a16:creationId xmlns:a16="http://schemas.microsoft.com/office/drawing/2014/main" id="{D247F54F-2623-0923-E34F-A95B80893C6B}"/>
                </a:ext>
              </a:extLst>
            </p:cNvPr>
            <p:cNvSpPr/>
            <p:nvPr/>
          </p:nvSpPr>
          <p:spPr>
            <a:xfrm>
              <a:off x="583947" y="1896360"/>
              <a:ext cx="2417275" cy="95410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B63C4CF-EFF2-FC2C-D1AF-4E9E874E301A}"/>
                </a:ext>
              </a:extLst>
            </p:cNvPr>
            <p:cNvSpPr txBox="1"/>
            <p:nvPr/>
          </p:nvSpPr>
          <p:spPr>
            <a:xfrm>
              <a:off x="927978" y="2240529"/>
              <a:ext cx="2073244" cy="523220"/>
            </a:xfrm>
            <a:prstGeom prst="rect">
              <a:avLst/>
            </a:prstGeom>
            <a:noFill/>
          </p:spPr>
          <p:txBody>
            <a:bodyPr wrap="square" rtlCol="0">
              <a:spAutoFit/>
            </a:bodyPr>
            <a:lstStyle/>
            <a:p>
              <a:r>
                <a:rPr kumimoji="1" lang="ja-JP" altLang="en-US" sz="2800" dirty="0">
                  <a:solidFill>
                    <a:schemeClr val="bg1"/>
                  </a:solidFill>
                </a:rPr>
                <a:t>大気データ</a:t>
              </a:r>
            </a:p>
          </p:txBody>
        </p:sp>
      </p:grpSp>
      <p:grpSp>
        <p:nvGrpSpPr>
          <p:cNvPr id="34" name="グループ化 33">
            <a:extLst>
              <a:ext uri="{FF2B5EF4-FFF2-40B4-BE49-F238E27FC236}">
                <a16:creationId xmlns:a16="http://schemas.microsoft.com/office/drawing/2014/main" id="{6AC6E2BB-DCAE-E9BF-4FEF-949BF8B250A4}"/>
              </a:ext>
            </a:extLst>
          </p:cNvPr>
          <p:cNvGrpSpPr/>
          <p:nvPr/>
        </p:nvGrpSpPr>
        <p:grpSpPr>
          <a:xfrm>
            <a:off x="226819" y="2915071"/>
            <a:ext cx="2007763" cy="1057192"/>
            <a:chOff x="631791" y="3676777"/>
            <a:chExt cx="2007763" cy="1057192"/>
          </a:xfrm>
        </p:grpSpPr>
        <p:grpSp>
          <p:nvGrpSpPr>
            <p:cNvPr id="22" name="グループ化 21">
              <a:extLst>
                <a:ext uri="{FF2B5EF4-FFF2-40B4-BE49-F238E27FC236}">
                  <a16:creationId xmlns:a16="http://schemas.microsoft.com/office/drawing/2014/main" id="{B9A2F5C9-FBEE-222F-3CA2-D877978813E0}"/>
                </a:ext>
              </a:extLst>
            </p:cNvPr>
            <p:cNvGrpSpPr/>
            <p:nvPr/>
          </p:nvGrpSpPr>
          <p:grpSpPr>
            <a:xfrm>
              <a:off x="631791" y="4038232"/>
              <a:ext cx="2007763" cy="695737"/>
              <a:chOff x="655622" y="3843864"/>
              <a:chExt cx="2007763" cy="695737"/>
            </a:xfrm>
          </p:grpSpPr>
          <p:sp>
            <p:nvSpPr>
              <p:cNvPr id="16" name="正方形/長方形 15">
                <a:extLst>
                  <a:ext uri="{FF2B5EF4-FFF2-40B4-BE49-F238E27FC236}">
                    <a16:creationId xmlns:a16="http://schemas.microsoft.com/office/drawing/2014/main" id="{F601742D-51A8-9A3E-8203-7F7B2E074FC0}"/>
                  </a:ext>
                </a:extLst>
              </p:cNvPr>
              <p:cNvSpPr/>
              <p:nvPr/>
            </p:nvSpPr>
            <p:spPr>
              <a:xfrm>
                <a:off x="655622" y="3843864"/>
                <a:ext cx="1982708" cy="69573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84E427A-D27E-E44A-0922-93AB7650C8B2}"/>
                  </a:ext>
                </a:extLst>
              </p:cNvPr>
              <p:cNvSpPr txBox="1"/>
              <p:nvPr/>
            </p:nvSpPr>
            <p:spPr>
              <a:xfrm>
                <a:off x="655623" y="3959114"/>
                <a:ext cx="2007762" cy="523220"/>
              </a:xfrm>
              <a:prstGeom prst="rect">
                <a:avLst/>
              </a:prstGeom>
              <a:noFill/>
            </p:spPr>
            <p:txBody>
              <a:bodyPr wrap="square" rtlCol="0">
                <a:spAutoFit/>
              </a:bodyPr>
              <a:lstStyle/>
              <a:p>
                <a:r>
                  <a:rPr kumimoji="1" lang="ja-JP" altLang="en-US" sz="2800" dirty="0">
                    <a:solidFill>
                      <a:schemeClr val="bg1"/>
                    </a:solidFill>
                  </a:rPr>
                  <a:t>土壌データ</a:t>
                </a:r>
              </a:p>
            </p:txBody>
          </p:sp>
        </p:grpSp>
        <p:sp>
          <p:nvSpPr>
            <p:cNvPr id="32" name="フリーフォーム: 図形 31">
              <a:extLst>
                <a:ext uri="{FF2B5EF4-FFF2-40B4-BE49-F238E27FC236}">
                  <a16:creationId xmlns:a16="http://schemas.microsoft.com/office/drawing/2014/main" id="{E6BAA8C9-B95C-6715-07C8-8C4C2F438B08}"/>
                </a:ext>
              </a:extLst>
            </p:cNvPr>
            <p:cNvSpPr/>
            <p:nvPr/>
          </p:nvSpPr>
          <p:spPr>
            <a:xfrm>
              <a:off x="631791" y="3676777"/>
              <a:ext cx="1441938" cy="358141"/>
            </a:xfrm>
            <a:custGeom>
              <a:avLst/>
              <a:gdLst>
                <a:gd name="connsiteX0" fmla="*/ 0 w 1441938"/>
                <a:gd name="connsiteY0" fmla="*/ 358141 h 358141"/>
                <a:gd name="connsiteX1" fmla="*/ 319720 w 1441938"/>
                <a:gd name="connsiteY1" fmla="*/ 54 h 358141"/>
                <a:gd name="connsiteX2" fmla="*/ 626651 w 1441938"/>
                <a:gd name="connsiteY2" fmla="*/ 329366 h 358141"/>
                <a:gd name="connsiteX3" fmla="*/ 1055077 w 1441938"/>
                <a:gd name="connsiteY3" fmla="*/ 140731 h 358141"/>
                <a:gd name="connsiteX4" fmla="*/ 1441938 w 1441938"/>
                <a:gd name="connsiteY4" fmla="*/ 322971 h 358141"/>
                <a:gd name="connsiteX5" fmla="*/ 1441938 w 1441938"/>
                <a:gd name="connsiteY5" fmla="*/ 322971 h 35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938" h="358141">
                  <a:moveTo>
                    <a:pt x="0" y="358141"/>
                  </a:moveTo>
                  <a:cubicBezTo>
                    <a:pt x="107639" y="181495"/>
                    <a:pt x="215278" y="4850"/>
                    <a:pt x="319720" y="54"/>
                  </a:cubicBezTo>
                  <a:cubicBezTo>
                    <a:pt x="424162" y="-4742"/>
                    <a:pt x="504092" y="305920"/>
                    <a:pt x="626651" y="329366"/>
                  </a:cubicBezTo>
                  <a:cubicBezTo>
                    <a:pt x="749211" y="352812"/>
                    <a:pt x="919196" y="141797"/>
                    <a:pt x="1055077" y="140731"/>
                  </a:cubicBezTo>
                  <a:cubicBezTo>
                    <a:pt x="1190958" y="139665"/>
                    <a:pt x="1441938" y="322971"/>
                    <a:pt x="1441938" y="322971"/>
                  </a:cubicBezTo>
                  <a:lnTo>
                    <a:pt x="1441938" y="322971"/>
                  </a:lnTo>
                </a:path>
              </a:pathLst>
            </a:custGeom>
            <a:pattFill prst="pct5">
              <a:fgClr>
                <a:schemeClr val="accent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312075A6-1B1D-46CE-A650-35177FD4AF83}"/>
              </a:ext>
            </a:extLst>
          </p:cNvPr>
          <p:cNvGrpSpPr/>
          <p:nvPr/>
        </p:nvGrpSpPr>
        <p:grpSpPr>
          <a:xfrm>
            <a:off x="1584816" y="5589366"/>
            <a:ext cx="2007763" cy="1057192"/>
            <a:chOff x="631791" y="3676777"/>
            <a:chExt cx="2007763" cy="1057192"/>
          </a:xfrm>
        </p:grpSpPr>
        <p:grpSp>
          <p:nvGrpSpPr>
            <p:cNvPr id="36" name="グループ化 35">
              <a:extLst>
                <a:ext uri="{FF2B5EF4-FFF2-40B4-BE49-F238E27FC236}">
                  <a16:creationId xmlns:a16="http://schemas.microsoft.com/office/drawing/2014/main" id="{52AAADBE-2D74-944C-EF25-C7BD275A29EF}"/>
                </a:ext>
              </a:extLst>
            </p:cNvPr>
            <p:cNvGrpSpPr/>
            <p:nvPr/>
          </p:nvGrpSpPr>
          <p:grpSpPr>
            <a:xfrm>
              <a:off x="631791" y="4038232"/>
              <a:ext cx="2007763" cy="695737"/>
              <a:chOff x="655622" y="3843864"/>
              <a:chExt cx="2007763" cy="695737"/>
            </a:xfrm>
          </p:grpSpPr>
          <p:sp>
            <p:nvSpPr>
              <p:cNvPr id="38" name="正方形/長方形 37">
                <a:extLst>
                  <a:ext uri="{FF2B5EF4-FFF2-40B4-BE49-F238E27FC236}">
                    <a16:creationId xmlns:a16="http://schemas.microsoft.com/office/drawing/2014/main" id="{212CF9A1-7C73-79D8-6290-4AB8C24D1CA6}"/>
                  </a:ext>
                </a:extLst>
              </p:cNvPr>
              <p:cNvSpPr/>
              <p:nvPr/>
            </p:nvSpPr>
            <p:spPr>
              <a:xfrm>
                <a:off x="655622" y="3843864"/>
                <a:ext cx="1982708" cy="69573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69E4AC3-AAC1-264F-853F-1A33E00A794E}"/>
                  </a:ext>
                </a:extLst>
              </p:cNvPr>
              <p:cNvSpPr txBox="1"/>
              <p:nvPr/>
            </p:nvSpPr>
            <p:spPr>
              <a:xfrm>
                <a:off x="655623" y="3959114"/>
                <a:ext cx="2007762" cy="523220"/>
              </a:xfrm>
              <a:prstGeom prst="rect">
                <a:avLst/>
              </a:prstGeom>
              <a:noFill/>
            </p:spPr>
            <p:txBody>
              <a:bodyPr wrap="square" rtlCol="0">
                <a:spAutoFit/>
              </a:bodyPr>
              <a:lstStyle/>
              <a:p>
                <a:r>
                  <a:rPr kumimoji="1" lang="ja-JP" altLang="en-US" sz="2800" dirty="0">
                    <a:solidFill>
                      <a:schemeClr val="bg1"/>
                    </a:solidFill>
                  </a:rPr>
                  <a:t>土壌データ</a:t>
                </a:r>
              </a:p>
            </p:txBody>
          </p:sp>
        </p:grpSp>
        <p:sp>
          <p:nvSpPr>
            <p:cNvPr id="37" name="フリーフォーム: 図形 36">
              <a:extLst>
                <a:ext uri="{FF2B5EF4-FFF2-40B4-BE49-F238E27FC236}">
                  <a16:creationId xmlns:a16="http://schemas.microsoft.com/office/drawing/2014/main" id="{629CB6DA-12C6-B97B-D4D2-86FAF597F808}"/>
                </a:ext>
              </a:extLst>
            </p:cNvPr>
            <p:cNvSpPr/>
            <p:nvPr/>
          </p:nvSpPr>
          <p:spPr>
            <a:xfrm>
              <a:off x="631791" y="3676777"/>
              <a:ext cx="1441938" cy="358141"/>
            </a:xfrm>
            <a:custGeom>
              <a:avLst/>
              <a:gdLst>
                <a:gd name="connsiteX0" fmla="*/ 0 w 1441938"/>
                <a:gd name="connsiteY0" fmla="*/ 358141 h 358141"/>
                <a:gd name="connsiteX1" fmla="*/ 319720 w 1441938"/>
                <a:gd name="connsiteY1" fmla="*/ 54 h 358141"/>
                <a:gd name="connsiteX2" fmla="*/ 626651 w 1441938"/>
                <a:gd name="connsiteY2" fmla="*/ 329366 h 358141"/>
                <a:gd name="connsiteX3" fmla="*/ 1055077 w 1441938"/>
                <a:gd name="connsiteY3" fmla="*/ 140731 h 358141"/>
                <a:gd name="connsiteX4" fmla="*/ 1441938 w 1441938"/>
                <a:gd name="connsiteY4" fmla="*/ 322971 h 358141"/>
                <a:gd name="connsiteX5" fmla="*/ 1441938 w 1441938"/>
                <a:gd name="connsiteY5" fmla="*/ 322971 h 35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938" h="358141">
                  <a:moveTo>
                    <a:pt x="0" y="358141"/>
                  </a:moveTo>
                  <a:cubicBezTo>
                    <a:pt x="107639" y="181495"/>
                    <a:pt x="215278" y="4850"/>
                    <a:pt x="319720" y="54"/>
                  </a:cubicBezTo>
                  <a:cubicBezTo>
                    <a:pt x="424162" y="-4742"/>
                    <a:pt x="504092" y="305920"/>
                    <a:pt x="626651" y="329366"/>
                  </a:cubicBezTo>
                  <a:cubicBezTo>
                    <a:pt x="749211" y="352812"/>
                    <a:pt x="919196" y="141797"/>
                    <a:pt x="1055077" y="140731"/>
                  </a:cubicBezTo>
                  <a:cubicBezTo>
                    <a:pt x="1190958" y="139665"/>
                    <a:pt x="1441938" y="322971"/>
                    <a:pt x="1441938" y="322971"/>
                  </a:cubicBezTo>
                  <a:lnTo>
                    <a:pt x="1441938" y="322971"/>
                  </a:lnTo>
                </a:path>
              </a:pathLst>
            </a:custGeom>
            <a:pattFill prst="pct5">
              <a:fgClr>
                <a:schemeClr val="accent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矢印コネクタ 40">
            <a:extLst>
              <a:ext uri="{FF2B5EF4-FFF2-40B4-BE49-F238E27FC236}">
                <a16:creationId xmlns:a16="http://schemas.microsoft.com/office/drawing/2014/main" id="{9BAF52DF-9F17-2241-6BBD-12B5C595A33D}"/>
              </a:ext>
            </a:extLst>
          </p:cNvPr>
          <p:cNvCxnSpPr/>
          <p:nvPr/>
        </p:nvCxnSpPr>
        <p:spPr>
          <a:xfrm>
            <a:off x="176115" y="5914188"/>
            <a:ext cx="1217787" cy="0"/>
          </a:xfrm>
          <a:prstGeom prst="straightConnector1">
            <a:avLst/>
          </a:prstGeom>
          <a:ln w="73025"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08167A17-22C6-4AC0-4561-5F673AF3B434}"/>
              </a:ext>
            </a:extLst>
          </p:cNvPr>
          <p:cNvSpPr txBox="1"/>
          <p:nvPr/>
        </p:nvSpPr>
        <p:spPr>
          <a:xfrm>
            <a:off x="354953" y="5959285"/>
            <a:ext cx="2653990" cy="369332"/>
          </a:xfrm>
          <a:prstGeom prst="rect">
            <a:avLst/>
          </a:prstGeom>
          <a:noFill/>
        </p:spPr>
        <p:txBody>
          <a:bodyPr wrap="square" rtlCol="0">
            <a:spAutoFit/>
          </a:bodyPr>
          <a:lstStyle/>
          <a:p>
            <a:r>
              <a:rPr kumimoji="1" lang="ja-JP" altLang="en-US" dirty="0"/>
              <a:t>ずらす</a:t>
            </a:r>
          </a:p>
        </p:txBody>
      </p:sp>
      <p:sp>
        <p:nvSpPr>
          <p:cNvPr id="48" name="テキスト ボックス 47">
            <a:extLst>
              <a:ext uri="{FF2B5EF4-FFF2-40B4-BE49-F238E27FC236}">
                <a16:creationId xmlns:a16="http://schemas.microsoft.com/office/drawing/2014/main" id="{3F013FB9-A508-5264-231F-75B9C1BE0E22}"/>
              </a:ext>
            </a:extLst>
          </p:cNvPr>
          <p:cNvSpPr txBox="1"/>
          <p:nvPr/>
        </p:nvSpPr>
        <p:spPr>
          <a:xfrm>
            <a:off x="5207620" y="6071621"/>
            <a:ext cx="6984380" cy="400110"/>
          </a:xfrm>
          <a:prstGeom prst="rect">
            <a:avLst/>
          </a:prstGeom>
          <a:noFill/>
        </p:spPr>
        <p:txBody>
          <a:bodyPr wrap="square" rtlCol="0">
            <a:spAutoFit/>
          </a:bodyPr>
          <a:lstStyle/>
          <a:p>
            <a:r>
              <a:rPr kumimoji="1" lang="en-US" altLang="ja-JP" sz="2000" b="1" dirty="0"/>
              <a:t>20</a:t>
            </a:r>
            <a:r>
              <a:rPr lang="en-US" altLang="ja-JP" sz="2000" b="1" dirty="0"/>
              <a:t>19</a:t>
            </a:r>
            <a:r>
              <a:rPr kumimoji="1" lang="ja-JP" altLang="en-US" sz="2000" b="1" dirty="0"/>
              <a:t>年台風</a:t>
            </a:r>
            <a:r>
              <a:rPr kumimoji="1" lang="en-US" altLang="ja-JP" sz="2000" b="1" dirty="0"/>
              <a:t>19</a:t>
            </a:r>
            <a:r>
              <a:rPr kumimoji="1" lang="ja-JP" altLang="en-US" sz="2000" b="1" dirty="0"/>
              <a:t>号</a:t>
            </a:r>
            <a:r>
              <a:rPr lang="ja-JP" altLang="en-US" sz="2000" b="1" dirty="0"/>
              <a:t>（</a:t>
            </a:r>
            <a:r>
              <a:rPr lang="en-US" altLang="ja-JP" sz="2000" b="1" dirty="0"/>
              <a:t>HAGIBIS</a:t>
            </a:r>
            <a:r>
              <a:rPr lang="ja-JP" altLang="en-US" sz="2000" b="1" dirty="0"/>
              <a:t>）</a:t>
            </a:r>
            <a:endParaRPr lang="en-US" altLang="ja-JP" sz="2000" b="1" dirty="0"/>
          </a:p>
        </p:txBody>
      </p:sp>
      <p:sp>
        <p:nvSpPr>
          <p:cNvPr id="5" name="テキスト ボックス 4">
            <a:extLst>
              <a:ext uri="{FF2B5EF4-FFF2-40B4-BE49-F238E27FC236}">
                <a16:creationId xmlns:a16="http://schemas.microsoft.com/office/drawing/2014/main" id="{29E9100D-3C8F-4480-D3BD-B2493997E12A}"/>
              </a:ext>
            </a:extLst>
          </p:cNvPr>
          <p:cNvSpPr txBox="1"/>
          <p:nvPr/>
        </p:nvSpPr>
        <p:spPr>
          <a:xfrm>
            <a:off x="95250" y="6615447"/>
            <a:ext cx="5497287" cy="307777"/>
          </a:xfrm>
          <a:prstGeom prst="rect">
            <a:avLst/>
          </a:prstGeom>
          <a:noFill/>
        </p:spPr>
        <p:txBody>
          <a:bodyPr wrap="square" rtlCol="0">
            <a:spAutoFit/>
          </a:bodyPr>
          <a:lstStyle/>
          <a:p>
            <a:r>
              <a:rPr kumimoji="1" lang="ja-JP" altLang="en-US" sz="1400" dirty="0"/>
              <a:t>図 台風経路アンサンブルシミュレーションの説明</a:t>
            </a:r>
          </a:p>
        </p:txBody>
      </p:sp>
      <p:grpSp>
        <p:nvGrpSpPr>
          <p:cNvPr id="78" name="グループ化 77">
            <a:extLst>
              <a:ext uri="{FF2B5EF4-FFF2-40B4-BE49-F238E27FC236}">
                <a16:creationId xmlns:a16="http://schemas.microsoft.com/office/drawing/2014/main" id="{B8598A97-F5F7-A2A6-D951-95F3C37A2C64}"/>
              </a:ext>
            </a:extLst>
          </p:cNvPr>
          <p:cNvGrpSpPr/>
          <p:nvPr/>
        </p:nvGrpSpPr>
        <p:grpSpPr>
          <a:xfrm>
            <a:off x="5537719" y="1536483"/>
            <a:ext cx="8040217" cy="4554350"/>
            <a:chOff x="5300018" y="1523601"/>
            <a:chExt cx="8040217" cy="4554350"/>
          </a:xfrm>
        </p:grpSpPr>
        <p:grpSp>
          <p:nvGrpSpPr>
            <p:cNvPr id="71" name="グループ化 70">
              <a:extLst>
                <a:ext uri="{FF2B5EF4-FFF2-40B4-BE49-F238E27FC236}">
                  <a16:creationId xmlns:a16="http://schemas.microsoft.com/office/drawing/2014/main" id="{22D6D21F-814B-9686-61C1-152A4C99D4B5}"/>
                </a:ext>
              </a:extLst>
            </p:cNvPr>
            <p:cNvGrpSpPr/>
            <p:nvPr/>
          </p:nvGrpSpPr>
          <p:grpSpPr>
            <a:xfrm>
              <a:off x="5300018" y="1523601"/>
              <a:ext cx="8040217" cy="4511313"/>
              <a:chOff x="5822148" y="1712389"/>
              <a:chExt cx="7262074" cy="4074702"/>
            </a:xfrm>
          </p:grpSpPr>
          <p:sp>
            <p:nvSpPr>
              <p:cNvPr id="62" name="テキスト ボックス 61">
                <a:extLst>
                  <a:ext uri="{FF2B5EF4-FFF2-40B4-BE49-F238E27FC236}">
                    <a16:creationId xmlns:a16="http://schemas.microsoft.com/office/drawing/2014/main" id="{A7088B4B-2570-6ADE-FEFD-318C08D5B2C3}"/>
                  </a:ext>
                </a:extLst>
              </p:cNvPr>
              <p:cNvSpPr txBox="1"/>
              <p:nvPr/>
            </p:nvSpPr>
            <p:spPr>
              <a:xfrm>
                <a:off x="6326582" y="1712389"/>
                <a:ext cx="6757640" cy="369332"/>
              </a:xfrm>
              <a:prstGeom prst="rect">
                <a:avLst/>
              </a:prstGeom>
              <a:noFill/>
            </p:spPr>
            <p:txBody>
              <a:bodyPr wrap="square" rtlCol="0">
                <a:spAutoFit/>
              </a:bodyPr>
              <a:lstStyle/>
              <a:p>
                <a:r>
                  <a:rPr lang="ja-JP" altLang="en-US" b="1" dirty="0">
                    <a:solidFill>
                      <a:srgbClr val="FF0000"/>
                    </a:solidFill>
                    <a:highlight>
                      <a:srgbClr val="FFFFFF"/>
                    </a:highlight>
                  </a:rPr>
                  <a:t>実際の</a:t>
                </a:r>
                <a:r>
                  <a:rPr lang="en-US" altLang="ja-JP" b="1" dirty="0">
                    <a:solidFill>
                      <a:srgbClr val="FF0000"/>
                    </a:solidFill>
                    <a:highlight>
                      <a:srgbClr val="FFFFFF"/>
                    </a:highlight>
                  </a:rPr>
                  <a:t>HAGIBIS</a:t>
                </a:r>
                <a:r>
                  <a:rPr lang="ja-JP" altLang="en-US" b="1" dirty="0">
                    <a:solidFill>
                      <a:srgbClr val="FF0000"/>
                    </a:solidFill>
                    <a:highlight>
                      <a:srgbClr val="FFFFFF"/>
                    </a:highlight>
                  </a:rPr>
                  <a:t>を再現した</a:t>
                </a:r>
                <a:r>
                  <a:rPr lang="en-US" altLang="ja-JP" b="1" dirty="0">
                    <a:solidFill>
                      <a:srgbClr val="FF0000"/>
                    </a:solidFill>
                    <a:highlight>
                      <a:srgbClr val="FFFFFF"/>
                    </a:highlight>
                  </a:rPr>
                  <a:t>c000</a:t>
                </a:r>
                <a:endParaRPr kumimoji="1" lang="ja-JP" altLang="en-US" b="1" dirty="0">
                  <a:solidFill>
                    <a:srgbClr val="FF0000"/>
                  </a:solidFill>
                  <a:highlight>
                    <a:srgbClr val="FFFFFF"/>
                  </a:highlight>
                </a:endParaRPr>
              </a:p>
            </p:txBody>
          </p:sp>
          <p:pic>
            <p:nvPicPr>
              <p:cNvPr id="66" name="図 65" descr="ダイアグラム&#10;&#10;自動的に生成された説明">
                <a:extLst>
                  <a:ext uri="{FF2B5EF4-FFF2-40B4-BE49-F238E27FC236}">
                    <a16:creationId xmlns:a16="http://schemas.microsoft.com/office/drawing/2014/main" id="{0571DE95-EA68-FB38-4790-911FF7B48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48" y="2033903"/>
                <a:ext cx="5307431" cy="3753188"/>
              </a:xfrm>
              <a:prstGeom prst="rect">
                <a:avLst/>
              </a:prstGeom>
            </p:spPr>
          </p:pic>
        </p:grpSp>
        <p:sp>
          <p:nvSpPr>
            <p:cNvPr id="6" name="テキスト ボックス 5">
              <a:extLst>
                <a:ext uri="{FF2B5EF4-FFF2-40B4-BE49-F238E27FC236}">
                  <a16:creationId xmlns:a16="http://schemas.microsoft.com/office/drawing/2014/main" id="{724A4ECC-48AA-AA17-4998-D36BE0A29594}"/>
                </a:ext>
              </a:extLst>
            </p:cNvPr>
            <p:cNvSpPr txBox="1"/>
            <p:nvPr/>
          </p:nvSpPr>
          <p:spPr>
            <a:xfrm>
              <a:off x="5322590" y="5770174"/>
              <a:ext cx="5497287" cy="307777"/>
            </a:xfrm>
            <a:prstGeom prst="rect">
              <a:avLst/>
            </a:prstGeom>
            <a:noFill/>
          </p:spPr>
          <p:txBody>
            <a:bodyPr wrap="square" rtlCol="0">
              <a:spAutoFit/>
            </a:bodyPr>
            <a:lstStyle/>
            <a:p>
              <a:r>
                <a:rPr kumimoji="1" lang="ja-JP" altLang="en-US" sz="1400" dirty="0"/>
                <a:t>図台風経路アンサンブルシミュレーション結果（</a:t>
              </a:r>
              <a:r>
                <a:rPr lang="en-US" altLang="ja-JP" sz="1400" dirty="0"/>
                <a:t>HAGIBIS</a:t>
              </a:r>
              <a:r>
                <a:rPr kumimoji="1" lang="ja-JP" altLang="en-US" sz="1400" dirty="0"/>
                <a:t>）</a:t>
              </a:r>
            </a:p>
          </p:txBody>
        </p:sp>
      </p:grpSp>
      <p:sp>
        <p:nvSpPr>
          <p:cNvPr id="10" name="スライド番号プレースホルダー 9">
            <a:extLst>
              <a:ext uri="{FF2B5EF4-FFF2-40B4-BE49-F238E27FC236}">
                <a16:creationId xmlns:a16="http://schemas.microsoft.com/office/drawing/2014/main" id="{39D387F8-24CE-5D3F-54D9-DF974C7B1B5A}"/>
              </a:ext>
            </a:extLst>
          </p:cNvPr>
          <p:cNvSpPr>
            <a:spLocks noGrp="1"/>
          </p:cNvSpPr>
          <p:nvPr>
            <p:ph type="sldNum" sz="quarter" idx="12"/>
          </p:nvPr>
        </p:nvSpPr>
        <p:spPr/>
        <p:txBody>
          <a:bodyPr/>
          <a:lstStyle/>
          <a:p>
            <a:fld id="{D934B125-B231-4034-ABE3-98F7396BA912}" type="slidenum">
              <a:rPr kumimoji="1" lang="ja-JP" altLang="en-US" smtClean="0"/>
              <a:t>4</a:t>
            </a:fld>
            <a:endParaRPr kumimoji="1" lang="ja-JP" altLang="en-US"/>
          </a:p>
        </p:txBody>
      </p:sp>
      <p:sp>
        <p:nvSpPr>
          <p:cNvPr id="43" name="テキスト ボックス 42">
            <a:extLst>
              <a:ext uri="{FF2B5EF4-FFF2-40B4-BE49-F238E27FC236}">
                <a16:creationId xmlns:a16="http://schemas.microsoft.com/office/drawing/2014/main" id="{C0306615-855B-CAA5-901D-4F25A127E593}"/>
              </a:ext>
            </a:extLst>
          </p:cNvPr>
          <p:cNvSpPr txBox="1"/>
          <p:nvPr/>
        </p:nvSpPr>
        <p:spPr>
          <a:xfrm>
            <a:off x="-100677" y="4326591"/>
            <a:ext cx="6757640" cy="369332"/>
          </a:xfrm>
          <a:prstGeom prst="rect">
            <a:avLst/>
          </a:prstGeom>
          <a:noFill/>
        </p:spPr>
        <p:txBody>
          <a:bodyPr wrap="square" rtlCol="0">
            <a:spAutoFit/>
          </a:bodyPr>
          <a:lstStyle/>
          <a:p>
            <a:r>
              <a:rPr kumimoji="1" lang="ja-JP" altLang="en-US" b="1" dirty="0">
                <a:solidFill>
                  <a:srgbClr val="FF0000"/>
                </a:solidFill>
              </a:rPr>
              <a:t>地形を大気場に対して東西の水平方向にずらす</a:t>
            </a:r>
          </a:p>
        </p:txBody>
      </p:sp>
      <p:grpSp>
        <p:nvGrpSpPr>
          <p:cNvPr id="75" name="グループ化 74">
            <a:extLst>
              <a:ext uri="{FF2B5EF4-FFF2-40B4-BE49-F238E27FC236}">
                <a16:creationId xmlns:a16="http://schemas.microsoft.com/office/drawing/2014/main" id="{CB91EC71-F1D5-697E-E9CD-FB535179BAED}"/>
              </a:ext>
            </a:extLst>
          </p:cNvPr>
          <p:cNvGrpSpPr/>
          <p:nvPr/>
        </p:nvGrpSpPr>
        <p:grpSpPr>
          <a:xfrm>
            <a:off x="5529119" y="1484618"/>
            <a:ext cx="7524168" cy="4551075"/>
            <a:chOff x="5834523" y="1680974"/>
            <a:chExt cx="6795969" cy="4110616"/>
          </a:xfrm>
        </p:grpSpPr>
        <p:pic>
          <p:nvPicPr>
            <p:cNvPr id="68" name="図 67" descr="グラフ が含まれている画像&#10;&#10;自動的に生成された説明">
              <a:extLst>
                <a:ext uri="{FF2B5EF4-FFF2-40B4-BE49-F238E27FC236}">
                  <a16:creationId xmlns:a16="http://schemas.microsoft.com/office/drawing/2014/main" id="{42888972-911C-7F36-A19A-A7816587B916}"/>
                </a:ext>
              </a:extLst>
            </p:cNvPr>
            <p:cNvPicPr>
              <a:picLocks noChangeAspect="1"/>
            </p:cNvPicPr>
            <p:nvPr/>
          </p:nvPicPr>
          <p:blipFill>
            <a:blip r:embed="rId4">
              <a:alphaModFix amt="89000"/>
              <a:extLst>
                <a:ext uri="{28A0092B-C50C-407E-A947-70E740481C1C}">
                  <a14:useLocalDpi xmlns:a14="http://schemas.microsoft.com/office/drawing/2010/main" val="0"/>
                </a:ext>
              </a:extLst>
            </a:blip>
            <a:stretch>
              <a:fillRect/>
            </a:stretch>
          </p:blipFill>
          <p:spPr>
            <a:xfrm>
              <a:off x="5834523" y="2038402"/>
              <a:ext cx="5307431" cy="3753188"/>
            </a:xfrm>
            <a:prstGeom prst="rect">
              <a:avLst/>
            </a:prstGeom>
          </p:spPr>
        </p:pic>
        <p:sp>
          <p:nvSpPr>
            <p:cNvPr id="73" name="テキスト ボックス 72">
              <a:extLst>
                <a:ext uri="{FF2B5EF4-FFF2-40B4-BE49-F238E27FC236}">
                  <a16:creationId xmlns:a16="http://schemas.microsoft.com/office/drawing/2014/main" id="{934FAE96-FF71-8D0E-BCDD-24C8A91EA63C}"/>
                </a:ext>
              </a:extLst>
            </p:cNvPr>
            <p:cNvSpPr txBox="1"/>
            <p:nvPr/>
          </p:nvSpPr>
          <p:spPr>
            <a:xfrm>
              <a:off x="5872852" y="1680974"/>
              <a:ext cx="6757640" cy="369332"/>
            </a:xfrm>
            <a:prstGeom prst="rect">
              <a:avLst/>
            </a:prstGeom>
            <a:noFill/>
          </p:spPr>
          <p:txBody>
            <a:bodyPr wrap="square" rtlCol="0">
              <a:spAutoFit/>
            </a:bodyPr>
            <a:lstStyle/>
            <a:p>
              <a:r>
                <a:rPr lang="en-US" altLang="ja-JP" b="1" dirty="0">
                  <a:solidFill>
                    <a:srgbClr val="0070C0"/>
                  </a:solidFill>
                  <a:highlight>
                    <a:srgbClr val="FFFFFF"/>
                  </a:highlight>
                </a:rPr>
                <a:t>c000</a:t>
              </a:r>
              <a:r>
                <a:rPr lang="ja-JP" altLang="en-US" b="1" dirty="0">
                  <a:solidFill>
                    <a:srgbClr val="0070C0"/>
                  </a:solidFill>
                  <a:highlight>
                    <a:srgbClr val="FFFFFF"/>
                  </a:highlight>
                </a:rPr>
                <a:t>の初期値を</a:t>
              </a:r>
              <a:r>
                <a:rPr lang="en-US" altLang="ja-JP" b="1" dirty="0">
                  <a:solidFill>
                    <a:srgbClr val="0070C0"/>
                  </a:solidFill>
                  <a:highlight>
                    <a:srgbClr val="FFFFFF"/>
                  </a:highlight>
                </a:rPr>
                <a:t>2</a:t>
              </a:r>
              <a:r>
                <a:rPr lang="ja-JP" altLang="en-US" b="1" dirty="0">
                  <a:solidFill>
                    <a:srgbClr val="0070C0"/>
                  </a:solidFill>
                  <a:highlight>
                    <a:srgbClr val="FFFFFF"/>
                  </a:highlight>
                </a:rPr>
                <a:t>度東にずらした経路</a:t>
              </a:r>
              <a:r>
                <a:rPr lang="en-US" altLang="ja-JP" b="1" dirty="0">
                  <a:solidFill>
                    <a:srgbClr val="0070C0"/>
                  </a:solidFill>
                  <a:highlight>
                    <a:srgbClr val="FFFFFF"/>
                  </a:highlight>
                </a:rPr>
                <a:t>e020</a:t>
              </a:r>
              <a:endParaRPr kumimoji="1" lang="ja-JP" altLang="en-US" b="1" dirty="0">
                <a:solidFill>
                  <a:srgbClr val="0070C0"/>
                </a:solidFill>
                <a:highlight>
                  <a:srgbClr val="FFFFFF"/>
                </a:highlight>
              </a:endParaRPr>
            </a:p>
          </p:txBody>
        </p:sp>
      </p:grpSp>
      <p:grpSp>
        <p:nvGrpSpPr>
          <p:cNvPr id="77" name="グループ化 76">
            <a:extLst>
              <a:ext uri="{FF2B5EF4-FFF2-40B4-BE49-F238E27FC236}">
                <a16:creationId xmlns:a16="http://schemas.microsoft.com/office/drawing/2014/main" id="{73DA0A75-A08D-7CC1-8D35-016691EC3C40}"/>
              </a:ext>
            </a:extLst>
          </p:cNvPr>
          <p:cNvGrpSpPr/>
          <p:nvPr/>
        </p:nvGrpSpPr>
        <p:grpSpPr>
          <a:xfrm>
            <a:off x="5515415" y="1525364"/>
            <a:ext cx="7507315" cy="4498077"/>
            <a:chOff x="5837370" y="1724344"/>
            <a:chExt cx="6780747" cy="4062747"/>
          </a:xfrm>
        </p:grpSpPr>
        <p:pic>
          <p:nvPicPr>
            <p:cNvPr id="70" name="図 69" descr="グラフ が含まれている画像&#10;&#10;自動的に生成された説明">
              <a:extLst>
                <a:ext uri="{FF2B5EF4-FFF2-40B4-BE49-F238E27FC236}">
                  <a16:creationId xmlns:a16="http://schemas.microsoft.com/office/drawing/2014/main" id="{1A426DD2-5225-1137-4A5D-62544906200B}"/>
                </a:ext>
              </a:extLst>
            </p:cNvPr>
            <p:cNvPicPr>
              <a:picLocks noChangeAspect="1"/>
            </p:cNvPicPr>
            <p:nvPr/>
          </p:nvPicPr>
          <p:blipFill>
            <a:blip r:embed="rId5">
              <a:alphaModFix amt="89000"/>
              <a:extLst>
                <a:ext uri="{28A0092B-C50C-407E-A947-70E740481C1C}">
                  <a14:useLocalDpi xmlns:a14="http://schemas.microsoft.com/office/drawing/2010/main" val="0"/>
                </a:ext>
              </a:extLst>
            </a:blip>
            <a:stretch>
              <a:fillRect/>
            </a:stretch>
          </p:blipFill>
          <p:spPr>
            <a:xfrm>
              <a:off x="5837370" y="2033903"/>
              <a:ext cx="5307431" cy="3753188"/>
            </a:xfrm>
            <a:prstGeom prst="rect">
              <a:avLst/>
            </a:prstGeom>
          </p:spPr>
        </p:pic>
        <p:sp>
          <p:nvSpPr>
            <p:cNvPr id="74" name="テキスト ボックス 73">
              <a:extLst>
                <a:ext uri="{FF2B5EF4-FFF2-40B4-BE49-F238E27FC236}">
                  <a16:creationId xmlns:a16="http://schemas.microsoft.com/office/drawing/2014/main" id="{83AD440C-7E62-16F4-0177-A9CA20229AD7}"/>
                </a:ext>
              </a:extLst>
            </p:cNvPr>
            <p:cNvSpPr txBox="1"/>
            <p:nvPr/>
          </p:nvSpPr>
          <p:spPr>
            <a:xfrm>
              <a:off x="5860477" y="1724344"/>
              <a:ext cx="6757640" cy="369332"/>
            </a:xfrm>
            <a:prstGeom prst="rect">
              <a:avLst/>
            </a:prstGeom>
            <a:noFill/>
          </p:spPr>
          <p:txBody>
            <a:bodyPr wrap="square" rtlCol="0">
              <a:spAutoFit/>
            </a:bodyPr>
            <a:lstStyle/>
            <a:p>
              <a:r>
                <a:rPr lang="en-US" altLang="ja-JP" b="1" dirty="0">
                  <a:solidFill>
                    <a:schemeClr val="accent6"/>
                  </a:solidFill>
                  <a:highlight>
                    <a:srgbClr val="FFFFFF"/>
                  </a:highlight>
                </a:rPr>
                <a:t>c000</a:t>
              </a:r>
              <a:r>
                <a:rPr lang="ja-JP" altLang="en-US" b="1" dirty="0">
                  <a:solidFill>
                    <a:schemeClr val="accent6"/>
                  </a:solidFill>
                  <a:highlight>
                    <a:srgbClr val="FFFFFF"/>
                  </a:highlight>
                </a:rPr>
                <a:t>の初期値を</a:t>
              </a:r>
              <a:r>
                <a:rPr lang="en-US" altLang="ja-JP" b="1" dirty="0">
                  <a:solidFill>
                    <a:schemeClr val="accent6"/>
                  </a:solidFill>
                  <a:highlight>
                    <a:srgbClr val="FFFFFF"/>
                  </a:highlight>
                </a:rPr>
                <a:t>2</a:t>
              </a:r>
              <a:r>
                <a:rPr lang="ja-JP" altLang="en-US" b="1" dirty="0">
                  <a:solidFill>
                    <a:schemeClr val="accent6"/>
                  </a:solidFill>
                  <a:highlight>
                    <a:srgbClr val="FFFFFF"/>
                  </a:highlight>
                </a:rPr>
                <a:t>度西にずらした経路</a:t>
              </a:r>
              <a:r>
                <a:rPr lang="en-US" altLang="ja-JP" b="1" dirty="0">
                  <a:solidFill>
                    <a:schemeClr val="accent6"/>
                  </a:solidFill>
                  <a:highlight>
                    <a:srgbClr val="FFFFFF"/>
                  </a:highlight>
                </a:rPr>
                <a:t>w020</a:t>
              </a:r>
              <a:endParaRPr kumimoji="1" lang="ja-JP" altLang="en-US" b="1" dirty="0">
                <a:solidFill>
                  <a:schemeClr val="accent6"/>
                </a:solidFill>
                <a:highlight>
                  <a:srgbClr val="FFFFFF"/>
                </a:highlight>
              </a:endParaRPr>
            </a:p>
          </p:txBody>
        </p:sp>
      </p:grpSp>
      <p:grpSp>
        <p:nvGrpSpPr>
          <p:cNvPr id="88" name="グループ化 87">
            <a:extLst>
              <a:ext uri="{FF2B5EF4-FFF2-40B4-BE49-F238E27FC236}">
                <a16:creationId xmlns:a16="http://schemas.microsoft.com/office/drawing/2014/main" id="{8350763A-C714-679F-81D5-62F6318AB62A}"/>
              </a:ext>
            </a:extLst>
          </p:cNvPr>
          <p:cNvGrpSpPr/>
          <p:nvPr/>
        </p:nvGrpSpPr>
        <p:grpSpPr>
          <a:xfrm>
            <a:off x="8610600" y="3552095"/>
            <a:ext cx="3443277" cy="2126410"/>
            <a:chOff x="8610600" y="3552095"/>
            <a:chExt cx="3443277" cy="2126410"/>
          </a:xfrm>
        </p:grpSpPr>
        <p:grpSp>
          <p:nvGrpSpPr>
            <p:cNvPr id="83" name="グループ化 82">
              <a:extLst>
                <a:ext uri="{FF2B5EF4-FFF2-40B4-BE49-F238E27FC236}">
                  <a16:creationId xmlns:a16="http://schemas.microsoft.com/office/drawing/2014/main" id="{F7DA25D9-D222-BF5A-C949-C20A1CB56CDC}"/>
                </a:ext>
              </a:extLst>
            </p:cNvPr>
            <p:cNvGrpSpPr/>
            <p:nvPr/>
          </p:nvGrpSpPr>
          <p:grpSpPr>
            <a:xfrm>
              <a:off x="8610600" y="3552095"/>
              <a:ext cx="3411031" cy="725801"/>
              <a:chOff x="8554149" y="3865127"/>
              <a:chExt cx="3411031" cy="725801"/>
            </a:xfrm>
          </p:grpSpPr>
          <p:sp>
            <p:nvSpPr>
              <p:cNvPr id="81" name="四角形: 角を丸くする 80">
                <a:extLst>
                  <a:ext uri="{FF2B5EF4-FFF2-40B4-BE49-F238E27FC236}">
                    <a16:creationId xmlns:a16="http://schemas.microsoft.com/office/drawing/2014/main" id="{7C764E9B-65D0-EF04-EE0D-CCCD33079711}"/>
                  </a:ext>
                </a:extLst>
              </p:cNvPr>
              <p:cNvSpPr/>
              <p:nvPr/>
            </p:nvSpPr>
            <p:spPr>
              <a:xfrm>
                <a:off x="8554149" y="3865127"/>
                <a:ext cx="3411031" cy="725801"/>
              </a:xfrm>
              <a:prstGeom prst="round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49EE3A12-1978-DD17-17AB-E17CB5BD7A45}"/>
                  </a:ext>
                </a:extLst>
              </p:cNvPr>
              <p:cNvSpPr txBox="1"/>
              <p:nvPr/>
            </p:nvSpPr>
            <p:spPr>
              <a:xfrm>
                <a:off x="9027249" y="4051408"/>
                <a:ext cx="2639962" cy="369332"/>
              </a:xfrm>
              <a:prstGeom prst="rect">
                <a:avLst/>
              </a:prstGeom>
              <a:noFill/>
            </p:spPr>
            <p:txBody>
              <a:bodyPr wrap="square" rtlCol="0">
                <a:spAutoFit/>
              </a:bodyPr>
              <a:lstStyle/>
              <a:p>
                <a:r>
                  <a:rPr kumimoji="1" lang="ja-JP" altLang="en-US" dirty="0"/>
                  <a:t>各経路の降水量を算出</a:t>
                </a:r>
              </a:p>
            </p:txBody>
          </p:sp>
        </p:grpSp>
        <p:grpSp>
          <p:nvGrpSpPr>
            <p:cNvPr id="84" name="グループ化 83">
              <a:extLst>
                <a:ext uri="{FF2B5EF4-FFF2-40B4-BE49-F238E27FC236}">
                  <a16:creationId xmlns:a16="http://schemas.microsoft.com/office/drawing/2014/main" id="{921DC69F-6DE1-AF95-3668-6F63DB29ED6E}"/>
                </a:ext>
              </a:extLst>
            </p:cNvPr>
            <p:cNvGrpSpPr/>
            <p:nvPr/>
          </p:nvGrpSpPr>
          <p:grpSpPr>
            <a:xfrm>
              <a:off x="8642846" y="4952704"/>
              <a:ext cx="3411031" cy="725801"/>
              <a:chOff x="8554149" y="3865127"/>
              <a:chExt cx="3411031" cy="725801"/>
            </a:xfrm>
          </p:grpSpPr>
          <p:sp>
            <p:nvSpPr>
              <p:cNvPr id="85" name="四角形: 角を丸くする 84">
                <a:extLst>
                  <a:ext uri="{FF2B5EF4-FFF2-40B4-BE49-F238E27FC236}">
                    <a16:creationId xmlns:a16="http://schemas.microsoft.com/office/drawing/2014/main" id="{AF96DBAB-083B-AA29-481B-15D04CE5FFC5}"/>
                  </a:ext>
                </a:extLst>
              </p:cNvPr>
              <p:cNvSpPr/>
              <p:nvPr/>
            </p:nvSpPr>
            <p:spPr>
              <a:xfrm>
                <a:off x="8554149" y="3865127"/>
                <a:ext cx="3411031" cy="725801"/>
              </a:xfrm>
              <a:prstGeom prst="roundRect">
                <a:avLst/>
              </a:prstGeom>
              <a:noFill/>
              <a:ln w="571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F33F7693-488D-833B-98B1-BA0F4E9FEE94}"/>
                  </a:ext>
                </a:extLst>
              </p:cNvPr>
              <p:cNvSpPr txBox="1"/>
              <p:nvPr/>
            </p:nvSpPr>
            <p:spPr>
              <a:xfrm>
                <a:off x="9027249" y="4051408"/>
                <a:ext cx="2639962" cy="369332"/>
              </a:xfrm>
              <a:prstGeom prst="rect">
                <a:avLst/>
              </a:prstGeom>
              <a:noFill/>
              <a:ln>
                <a:noFill/>
              </a:ln>
            </p:spPr>
            <p:txBody>
              <a:bodyPr wrap="square" rtlCol="0">
                <a:spAutoFit/>
              </a:bodyPr>
              <a:lstStyle/>
              <a:p>
                <a:r>
                  <a:rPr kumimoji="1" lang="ja-JP" altLang="en-US" dirty="0"/>
                  <a:t>土砂災害危険度に変換</a:t>
                </a:r>
              </a:p>
            </p:txBody>
          </p:sp>
        </p:grpSp>
        <p:sp>
          <p:nvSpPr>
            <p:cNvPr id="87" name="矢印: 下 86">
              <a:extLst>
                <a:ext uri="{FF2B5EF4-FFF2-40B4-BE49-F238E27FC236}">
                  <a16:creationId xmlns:a16="http://schemas.microsoft.com/office/drawing/2014/main" id="{E5C94902-2FC1-FAFB-50B6-BA5800B82D2C}"/>
                </a:ext>
              </a:extLst>
            </p:cNvPr>
            <p:cNvSpPr/>
            <p:nvPr/>
          </p:nvSpPr>
          <p:spPr>
            <a:xfrm>
              <a:off x="9982200" y="4419618"/>
              <a:ext cx="560543" cy="404340"/>
            </a:xfrm>
            <a:prstGeom prst="down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203B9BA0-1AA7-8DBF-8941-F09C5530260B}"/>
              </a:ext>
            </a:extLst>
          </p:cNvPr>
          <p:cNvSpPr txBox="1"/>
          <p:nvPr/>
        </p:nvSpPr>
        <p:spPr>
          <a:xfrm>
            <a:off x="109523" y="1405032"/>
            <a:ext cx="6193068" cy="523220"/>
          </a:xfrm>
          <a:prstGeom prst="rect">
            <a:avLst/>
          </a:prstGeom>
          <a:noFill/>
        </p:spPr>
        <p:txBody>
          <a:bodyPr wrap="square" rtlCol="0">
            <a:spAutoFit/>
          </a:bodyPr>
          <a:lstStyle/>
          <a:p>
            <a:r>
              <a:rPr kumimoji="1" lang="ja-JP" altLang="en-US" sz="1400" dirty="0"/>
              <a:t>＊使用モデル： </a:t>
            </a:r>
            <a:r>
              <a:rPr kumimoji="1" lang="en-US" altLang="ja-JP" sz="1400" dirty="0"/>
              <a:t>WRF(Weather Research and Forecasting model)v3.6.1(</a:t>
            </a:r>
            <a:r>
              <a:rPr kumimoji="1" lang="en-US" altLang="ja-JP" sz="1400" dirty="0" err="1"/>
              <a:t>Skamarock</a:t>
            </a:r>
            <a:r>
              <a:rPr kumimoji="1" lang="en-US" altLang="ja-JP" sz="1400" dirty="0"/>
              <a:t> et al. 2008)</a:t>
            </a:r>
          </a:p>
        </p:txBody>
      </p:sp>
      <p:pic>
        <p:nvPicPr>
          <p:cNvPr id="14" name="図 13">
            <a:extLst>
              <a:ext uri="{FF2B5EF4-FFF2-40B4-BE49-F238E27FC236}">
                <a16:creationId xmlns:a16="http://schemas.microsoft.com/office/drawing/2014/main" id="{E5C3B30F-D3A1-C659-6AC2-59592AB76E4F}"/>
              </a:ext>
            </a:extLst>
          </p:cNvPr>
          <p:cNvPicPr>
            <a:picLocks noChangeAspect="1"/>
          </p:cNvPicPr>
          <p:nvPr/>
        </p:nvPicPr>
        <p:blipFill>
          <a:blip r:embed="rId6"/>
          <a:stretch>
            <a:fillRect/>
          </a:stretch>
        </p:blipFill>
        <p:spPr>
          <a:xfrm>
            <a:off x="3638952" y="2180355"/>
            <a:ext cx="2409825" cy="1128713"/>
          </a:xfrm>
          <a:prstGeom prst="rect">
            <a:avLst/>
          </a:prstGeom>
        </p:spPr>
      </p:pic>
    </p:spTree>
    <p:extLst>
      <p:ext uri="{BB962C8B-B14F-4D97-AF65-F5344CB8AC3E}">
        <p14:creationId xmlns:p14="http://schemas.microsoft.com/office/powerpoint/2010/main" val="610674954"/>
      </p:ext>
    </p:extLst>
  </p:cSld>
  <p:clrMapOvr>
    <a:masterClrMapping/>
  </p:clrMapOvr>
  <mc:AlternateContent xmlns:mc="http://schemas.openxmlformats.org/markup-compatibility/2006" xmlns:p14="http://schemas.microsoft.com/office/powerpoint/2010/main">
    <mc:Choice Requires="p14">
      <p:transition spd="slow" p14:dur="2000" advTm="52879"/>
    </mc:Choice>
    <mc:Fallback xmlns="">
      <p:transition spd="slow" advTm="52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1000"/>
                                        <p:tgtEl>
                                          <p:spTgt spid="75"/>
                                        </p:tgtEl>
                                      </p:cBhvr>
                                    </p:animEffect>
                                    <p:anim calcmode="lin" valueType="num">
                                      <p:cBhvr>
                                        <p:cTn id="20" dur="1000" fill="hold"/>
                                        <p:tgtEl>
                                          <p:spTgt spid="75"/>
                                        </p:tgtEl>
                                        <p:attrNameLst>
                                          <p:attrName>ppt_x</p:attrName>
                                        </p:attrNameLst>
                                      </p:cBhvr>
                                      <p:tavLst>
                                        <p:tav tm="0">
                                          <p:val>
                                            <p:strVal val="#ppt_x"/>
                                          </p:val>
                                        </p:tav>
                                        <p:tav tm="100000">
                                          <p:val>
                                            <p:strVal val="#ppt_x"/>
                                          </p:val>
                                        </p:tav>
                                      </p:tavLst>
                                    </p:anim>
                                    <p:anim calcmode="lin" valueType="num">
                                      <p:cBhvr>
                                        <p:cTn id="21"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1000"/>
                                        <p:tgtEl>
                                          <p:spTgt spid="77"/>
                                        </p:tgtEl>
                                      </p:cBhvr>
                                    </p:animEffect>
                                    <p:anim calcmode="lin" valueType="num">
                                      <p:cBhvr>
                                        <p:cTn id="27" dur="1000" fill="hold"/>
                                        <p:tgtEl>
                                          <p:spTgt spid="77"/>
                                        </p:tgtEl>
                                        <p:attrNameLst>
                                          <p:attrName>ppt_x</p:attrName>
                                        </p:attrNameLst>
                                      </p:cBhvr>
                                      <p:tavLst>
                                        <p:tav tm="0">
                                          <p:val>
                                            <p:strVal val="#ppt_x"/>
                                          </p:val>
                                        </p:tav>
                                        <p:tav tm="100000">
                                          <p:val>
                                            <p:strVal val="#ppt_x"/>
                                          </p:val>
                                        </p:tav>
                                      </p:tavLst>
                                    </p:anim>
                                    <p:anim calcmode="lin" valueType="num">
                                      <p:cBhvr>
                                        <p:cTn id="2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anim calcmode="lin" valueType="num">
                                      <p:cBhvr>
                                        <p:cTn id="34" dur="1000" fill="hold"/>
                                        <p:tgtEl>
                                          <p:spTgt spid="88"/>
                                        </p:tgtEl>
                                        <p:attrNameLst>
                                          <p:attrName>ppt_x</p:attrName>
                                        </p:attrNameLst>
                                      </p:cBhvr>
                                      <p:tavLst>
                                        <p:tav tm="0">
                                          <p:val>
                                            <p:strVal val="#ppt_x"/>
                                          </p:val>
                                        </p:tav>
                                        <p:tav tm="100000">
                                          <p:val>
                                            <p:strVal val="#ppt_x"/>
                                          </p:val>
                                        </p:tav>
                                      </p:tavLst>
                                    </p:anim>
                                    <p:anim calcmode="lin" valueType="num">
                                      <p:cBhvr>
                                        <p:cTn id="35"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C00D0-3958-26ED-B292-9CE188EAABA4}"/>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39DC3D14-28E2-F05D-C065-C3258749FD6A}"/>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3" name="テキスト ボックス 2">
            <a:extLst>
              <a:ext uri="{FF2B5EF4-FFF2-40B4-BE49-F238E27FC236}">
                <a16:creationId xmlns:a16="http://schemas.microsoft.com/office/drawing/2014/main" id="{3A5634BE-D230-6468-9DB6-B15ED89BFB0D}"/>
              </a:ext>
            </a:extLst>
          </p:cNvPr>
          <p:cNvSpPr txBox="1"/>
          <p:nvPr/>
        </p:nvSpPr>
        <p:spPr>
          <a:xfrm>
            <a:off x="176115" y="179307"/>
            <a:ext cx="13333445" cy="584775"/>
          </a:xfrm>
          <a:prstGeom prst="rect">
            <a:avLst/>
          </a:prstGeom>
          <a:noFill/>
        </p:spPr>
        <p:txBody>
          <a:bodyPr wrap="square" rtlCol="0">
            <a:spAutoFit/>
          </a:bodyPr>
          <a:lstStyle/>
          <a:p>
            <a:r>
              <a:rPr kumimoji="1" lang="ja-JP" altLang="en-US" sz="3200" b="1" dirty="0"/>
              <a:t>手法２：仮想土砂キキクル計算</a:t>
            </a:r>
          </a:p>
        </p:txBody>
      </p:sp>
      <p:sp>
        <p:nvSpPr>
          <p:cNvPr id="6" name="テキスト ボックス 5">
            <a:extLst>
              <a:ext uri="{FF2B5EF4-FFF2-40B4-BE49-F238E27FC236}">
                <a16:creationId xmlns:a16="http://schemas.microsoft.com/office/drawing/2014/main" id="{FB757F15-8FA6-86C4-EDF8-EFC5B5A4BAFC}"/>
              </a:ext>
            </a:extLst>
          </p:cNvPr>
          <p:cNvSpPr txBox="1"/>
          <p:nvPr/>
        </p:nvSpPr>
        <p:spPr>
          <a:xfrm>
            <a:off x="190500" y="1079851"/>
            <a:ext cx="12001500" cy="954107"/>
          </a:xfrm>
          <a:prstGeom prst="rect">
            <a:avLst/>
          </a:prstGeom>
          <a:noFill/>
        </p:spPr>
        <p:txBody>
          <a:bodyPr wrap="square" rtlCol="0">
            <a:spAutoFit/>
          </a:bodyPr>
          <a:lstStyle/>
          <a:p>
            <a:endParaRPr lang="en-US" altLang="ja-JP" sz="2800" b="1" dirty="0"/>
          </a:p>
          <a:p>
            <a:endParaRPr lang="en-US" altLang="ja-JP" sz="2800" b="1" dirty="0"/>
          </a:p>
        </p:txBody>
      </p:sp>
      <p:sp>
        <p:nvSpPr>
          <p:cNvPr id="5" name="テキスト ボックス 4">
            <a:extLst>
              <a:ext uri="{FF2B5EF4-FFF2-40B4-BE49-F238E27FC236}">
                <a16:creationId xmlns:a16="http://schemas.microsoft.com/office/drawing/2014/main" id="{14D4C6E7-62EF-FEC3-5276-06A168D65F9D}"/>
              </a:ext>
            </a:extLst>
          </p:cNvPr>
          <p:cNvSpPr txBox="1"/>
          <p:nvPr/>
        </p:nvSpPr>
        <p:spPr>
          <a:xfrm>
            <a:off x="5697362" y="309800"/>
            <a:ext cx="8129238" cy="461665"/>
          </a:xfrm>
          <a:prstGeom prst="rect">
            <a:avLst/>
          </a:prstGeom>
          <a:noFill/>
        </p:spPr>
        <p:txBody>
          <a:bodyPr wrap="square" rtlCol="0">
            <a:spAutoFit/>
          </a:bodyPr>
          <a:lstStyle/>
          <a:p>
            <a:r>
              <a:rPr kumimoji="1" lang="ja-JP" altLang="en-US" sz="2400" dirty="0"/>
              <a:t>株式会社ウェザーマップにより開発された手法</a:t>
            </a:r>
          </a:p>
        </p:txBody>
      </p:sp>
      <p:sp>
        <p:nvSpPr>
          <p:cNvPr id="8" name="テキスト ボックス 7">
            <a:extLst>
              <a:ext uri="{FF2B5EF4-FFF2-40B4-BE49-F238E27FC236}">
                <a16:creationId xmlns:a16="http://schemas.microsoft.com/office/drawing/2014/main" id="{DE37E913-1A3F-DB64-CF36-9C547F5DBCB8}"/>
              </a:ext>
            </a:extLst>
          </p:cNvPr>
          <p:cNvSpPr txBox="1"/>
          <p:nvPr/>
        </p:nvSpPr>
        <p:spPr>
          <a:xfrm>
            <a:off x="176115" y="1031770"/>
            <a:ext cx="12001500" cy="1815882"/>
          </a:xfrm>
          <a:prstGeom prst="rect">
            <a:avLst/>
          </a:prstGeom>
          <a:noFill/>
        </p:spPr>
        <p:txBody>
          <a:bodyPr wrap="square" rtlCol="0">
            <a:spAutoFit/>
          </a:bodyPr>
          <a:lstStyle/>
          <a:p>
            <a:r>
              <a:rPr lang="ja-JP" altLang="en-US" sz="2800" b="1" dirty="0"/>
              <a:t>台風経路アンサンブルシミュレーション（</a:t>
            </a:r>
            <a:r>
              <a:rPr lang="en-US" altLang="ja-JP" sz="2800" b="1" dirty="0"/>
              <a:t>TPES</a:t>
            </a:r>
            <a:r>
              <a:rPr lang="ja-JP" altLang="en-US" sz="2800" b="1" dirty="0"/>
              <a:t>）によって得られた降水データ、各地域における土壌雨量指数の警報基準を用いて、土砂災害危険度分布（土砂キキクル）を解像度</a:t>
            </a:r>
            <a:r>
              <a:rPr lang="en-US" altLang="ja-JP" sz="2800" b="1" dirty="0"/>
              <a:t>1km</a:t>
            </a:r>
            <a:r>
              <a:rPr lang="ja-JP" altLang="en-US" sz="2800" b="1" dirty="0"/>
              <a:t>で再現。</a:t>
            </a:r>
            <a:endParaRPr lang="en-US" altLang="ja-JP" sz="2800" b="1" dirty="0"/>
          </a:p>
          <a:p>
            <a:endParaRPr lang="en-US" altLang="ja-JP" sz="2800" b="1" dirty="0"/>
          </a:p>
        </p:txBody>
      </p:sp>
      <p:grpSp>
        <p:nvGrpSpPr>
          <p:cNvPr id="9" name="グループ化 8">
            <a:extLst>
              <a:ext uri="{FF2B5EF4-FFF2-40B4-BE49-F238E27FC236}">
                <a16:creationId xmlns:a16="http://schemas.microsoft.com/office/drawing/2014/main" id="{EACE4584-1A31-A3AF-586B-5CDF44FDABCE}"/>
              </a:ext>
            </a:extLst>
          </p:cNvPr>
          <p:cNvGrpSpPr/>
          <p:nvPr/>
        </p:nvGrpSpPr>
        <p:grpSpPr>
          <a:xfrm>
            <a:off x="26440" y="2305345"/>
            <a:ext cx="4517119" cy="4093519"/>
            <a:chOff x="5756574" y="1905029"/>
            <a:chExt cx="1003081" cy="1113976"/>
          </a:xfrm>
        </p:grpSpPr>
        <p:sp>
          <p:nvSpPr>
            <p:cNvPr id="10" name="四角形: 角を丸くする 9">
              <a:extLst>
                <a:ext uri="{FF2B5EF4-FFF2-40B4-BE49-F238E27FC236}">
                  <a16:creationId xmlns:a16="http://schemas.microsoft.com/office/drawing/2014/main" id="{E973C617-3933-D9B2-54A1-3E32DCE19EAC}"/>
                </a:ext>
              </a:extLst>
            </p:cNvPr>
            <p:cNvSpPr>
              <a:spLocks/>
            </p:cNvSpPr>
            <p:nvPr/>
          </p:nvSpPr>
          <p:spPr>
            <a:xfrm>
              <a:off x="5920914" y="1905029"/>
              <a:ext cx="629129" cy="188491"/>
            </a:xfrm>
            <a:prstGeom prst="roundRect">
              <a:avLst/>
            </a:prstGeom>
            <a:solidFill>
              <a:srgbClr val="00A1E9"/>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降水量</a:t>
              </a:r>
            </a:p>
          </p:txBody>
        </p:sp>
        <p:sp>
          <p:nvSpPr>
            <p:cNvPr id="11" name="四角形: 角を丸くする 10">
              <a:extLst>
                <a:ext uri="{FF2B5EF4-FFF2-40B4-BE49-F238E27FC236}">
                  <a16:creationId xmlns:a16="http://schemas.microsoft.com/office/drawing/2014/main" id="{9213353F-626E-2D61-6A50-946E7F472192}"/>
                </a:ext>
              </a:extLst>
            </p:cNvPr>
            <p:cNvSpPr>
              <a:spLocks/>
            </p:cNvSpPr>
            <p:nvPr/>
          </p:nvSpPr>
          <p:spPr>
            <a:xfrm>
              <a:off x="5915829" y="2109529"/>
              <a:ext cx="684571" cy="188491"/>
            </a:xfrm>
            <a:prstGeom prst="roundRect">
              <a:avLst/>
            </a:prstGeom>
            <a:solidFill>
              <a:srgbClr val="00A1E9"/>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補正済み降水量</a:t>
              </a:r>
            </a:p>
          </p:txBody>
        </p:sp>
        <p:sp>
          <p:nvSpPr>
            <p:cNvPr id="12" name="四角形: 角を丸くする 11">
              <a:extLst>
                <a:ext uri="{FF2B5EF4-FFF2-40B4-BE49-F238E27FC236}">
                  <a16:creationId xmlns:a16="http://schemas.microsoft.com/office/drawing/2014/main" id="{65B6615E-ABC7-E114-1551-148294287E81}"/>
                </a:ext>
              </a:extLst>
            </p:cNvPr>
            <p:cNvSpPr>
              <a:spLocks/>
            </p:cNvSpPr>
            <p:nvPr/>
          </p:nvSpPr>
          <p:spPr>
            <a:xfrm>
              <a:off x="5853778" y="2461413"/>
              <a:ext cx="787823" cy="172522"/>
            </a:xfrm>
            <a:prstGeom prst="roundRect">
              <a:avLst/>
            </a:prstGeom>
            <a:solidFill>
              <a:srgbClr val="00A1E9"/>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土壌雨量指数</a:t>
              </a:r>
            </a:p>
          </p:txBody>
        </p:sp>
        <p:sp>
          <p:nvSpPr>
            <p:cNvPr id="13" name="四角形: 角を丸くする 12">
              <a:extLst>
                <a:ext uri="{FF2B5EF4-FFF2-40B4-BE49-F238E27FC236}">
                  <a16:creationId xmlns:a16="http://schemas.microsoft.com/office/drawing/2014/main" id="{48CCE1F3-A871-21F4-105C-E7DC2F86CD78}"/>
                </a:ext>
              </a:extLst>
            </p:cNvPr>
            <p:cNvSpPr>
              <a:spLocks/>
            </p:cNvSpPr>
            <p:nvPr/>
          </p:nvSpPr>
          <p:spPr>
            <a:xfrm>
              <a:off x="5756574" y="2801227"/>
              <a:ext cx="1003081" cy="217778"/>
            </a:xfrm>
            <a:prstGeom prst="roundRect">
              <a:avLst/>
            </a:prstGeom>
            <a:solidFill>
              <a:srgbClr val="00A1E9"/>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規格化土壌雨量指数</a:t>
              </a:r>
              <a:endParaRPr kumimoji="1" lang="en-US" altLang="ja-JP" sz="2000" b="1" dirty="0"/>
            </a:p>
            <a:p>
              <a:pPr algn="ctr"/>
              <a:r>
                <a:rPr kumimoji="1" lang="ja-JP" altLang="en-US" sz="2000" b="1" dirty="0"/>
                <a:t>仮想土砂キキクル</a:t>
              </a:r>
            </a:p>
          </p:txBody>
        </p:sp>
        <p:sp>
          <p:nvSpPr>
            <p:cNvPr id="14" name="楕円 13">
              <a:extLst>
                <a:ext uri="{FF2B5EF4-FFF2-40B4-BE49-F238E27FC236}">
                  <a16:creationId xmlns:a16="http://schemas.microsoft.com/office/drawing/2014/main" id="{5EF5D375-2292-53B5-841F-58BF45165C7B}"/>
                </a:ext>
              </a:extLst>
            </p:cNvPr>
            <p:cNvSpPr>
              <a:spLocks/>
            </p:cNvSpPr>
            <p:nvPr/>
          </p:nvSpPr>
          <p:spPr>
            <a:xfrm>
              <a:off x="5882400" y="2322006"/>
              <a:ext cx="696503" cy="113337"/>
            </a:xfrm>
            <a:prstGeom prst="ellipse">
              <a:avLst/>
            </a:prstGeom>
            <a:solidFill>
              <a:schemeClr val="accent1">
                <a:lumMod val="20000"/>
                <a:lumOff val="8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50000"/>
                      <a:lumOff val="50000"/>
                    </a:schemeClr>
                  </a:solidFill>
                </a:rPr>
                <a:t>タンクモデル</a:t>
              </a:r>
            </a:p>
          </p:txBody>
        </p:sp>
        <p:sp>
          <p:nvSpPr>
            <p:cNvPr id="15" name="楕円 14">
              <a:extLst>
                <a:ext uri="{FF2B5EF4-FFF2-40B4-BE49-F238E27FC236}">
                  <a16:creationId xmlns:a16="http://schemas.microsoft.com/office/drawing/2014/main" id="{32911C45-8F25-08C3-3C05-E1E5D53B090F}"/>
                </a:ext>
              </a:extLst>
            </p:cNvPr>
            <p:cNvSpPr>
              <a:spLocks/>
            </p:cNvSpPr>
            <p:nvPr/>
          </p:nvSpPr>
          <p:spPr>
            <a:xfrm>
              <a:off x="5869307" y="2650974"/>
              <a:ext cx="756765" cy="113337"/>
            </a:xfrm>
            <a:prstGeom prst="ellipse">
              <a:avLst/>
            </a:prstGeom>
            <a:solidFill>
              <a:schemeClr val="accent1">
                <a:lumMod val="20000"/>
                <a:lumOff val="80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50000"/>
                      <a:lumOff val="50000"/>
                    </a:schemeClr>
                  </a:solidFill>
                </a:rPr>
                <a:t>基準値</a:t>
              </a:r>
            </a:p>
          </p:txBody>
        </p:sp>
        <p:sp>
          <p:nvSpPr>
            <p:cNvPr id="16" name="矢印: 下 15">
              <a:extLst>
                <a:ext uri="{FF2B5EF4-FFF2-40B4-BE49-F238E27FC236}">
                  <a16:creationId xmlns:a16="http://schemas.microsoft.com/office/drawing/2014/main" id="{C8DB3DA9-5B0A-1FC5-C8D3-D30ED9AD951A}"/>
                </a:ext>
              </a:extLst>
            </p:cNvPr>
            <p:cNvSpPr>
              <a:spLocks/>
            </p:cNvSpPr>
            <p:nvPr/>
          </p:nvSpPr>
          <p:spPr>
            <a:xfrm>
              <a:off x="6167757" y="2042808"/>
              <a:ext cx="108985" cy="97460"/>
            </a:xfrm>
            <a:prstGeom prst="downArrow">
              <a:avLst>
                <a:gd name="adj1" fmla="val 50000"/>
                <a:gd name="adj2" fmla="val 57812"/>
              </a:avLst>
            </a:prstGeom>
            <a:solidFill>
              <a:schemeClr val="bg1"/>
            </a:solidFill>
            <a:ln w="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400" b="1"/>
            </a:p>
          </p:txBody>
        </p:sp>
        <p:sp>
          <p:nvSpPr>
            <p:cNvPr id="17" name="矢印: 下 16">
              <a:extLst>
                <a:ext uri="{FF2B5EF4-FFF2-40B4-BE49-F238E27FC236}">
                  <a16:creationId xmlns:a16="http://schemas.microsoft.com/office/drawing/2014/main" id="{ED9DF1E7-7D3F-A363-4AFE-8AD6C711E19F}"/>
                </a:ext>
              </a:extLst>
            </p:cNvPr>
            <p:cNvSpPr>
              <a:spLocks/>
            </p:cNvSpPr>
            <p:nvPr/>
          </p:nvSpPr>
          <p:spPr>
            <a:xfrm>
              <a:off x="6172162" y="2263222"/>
              <a:ext cx="108985" cy="73600"/>
            </a:xfrm>
            <a:prstGeom prst="downArrow">
              <a:avLst>
                <a:gd name="adj1" fmla="val 50000"/>
                <a:gd name="adj2" fmla="val 57812"/>
              </a:avLst>
            </a:prstGeom>
            <a:solidFill>
              <a:schemeClr val="bg1"/>
            </a:solidFill>
            <a:ln w="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dirty="0"/>
            </a:p>
          </p:txBody>
        </p:sp>
        <p:sp>
          <p:nvSpPr>
            <p:cNvPr id="18" name="矢印: 下 17">
              <a:extLst>
                <a:ext uri="{FF2B5EF4-FFF2-40B4-BE49-F238E27FC236}">
                  <a16:creationId xmlns:a16="http://schemas.microsoft.com/office/drawing/2014/main" id="{5EFED0F7-7DC2-4EA9-14F4-D1C95AAB9407}"/>
                </a:ext>
              </a:extLst>
            </p:cNvPr>
            <p:cNvSpPr>
              <a:spLocks/>
            </p:cNvSpPr>
            <p:nvPr/>
          </p:nvSpPr>
          <p:spPr>
            <a:xfrm>
              <a:off x="6180986" y="2595716"/>
              <a:ext cx="108985" cy="73600"/>
            </a:xfrm>
            <a:prstGeom prst="downArrow">
              <a:avLst>
                <a:gd name="adj1" fmla="val 50000"/>
                <a:gd name="adj2" fmla="val 57812"/>
              </a:avLst>
            </a:prstGeom>
            <a:solidFill>
              <a:schemeClr val="bg1"/>
            </a:solidFill>
            <a:ln w="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b="1"/>
            </a:p>
          </p:txBody>
        </p:sp>
        <p:sp>
          <p:nvSpPr>
            <p:cNvPr id="19" name="矢印: 下 18">
              <a:extLst>
                <a:ext uri="{FF2B5EF4-FFF2-40B4-BE49-F238E27FC236}">
                  <a16:creationId xmlns:a16="http://schemas.microsoft.com/office/drawing/2014/main" id="{EB62D212-EDBA-6A33-3472-886172405E5C}"/>
                </a:ext>
              </a:extLst>
            </p:cNvPr>
            <p:cNvSpPr>
              <a:spLocks/>
            </p:cNvSpPr>
            <p:nvPr/>
          </p:nvSpPr>
          <p:spPr>
            <a:xfrm>
              <a:off x="6175287" y="2731136"/>
              <a:ext cx="108985" cy="97460"/>
            </a:xfrm>
            <a:prstGeom prst="downArrow">
              <a:avLst>
                <a:gd name="adj1" fmla="val 50000"/>
                <a:gd name="adj2" fmla="val 57812"/>
              </a:avLst>
            </a:prstGeom>
            <a:solidFill>
              <a:schemeClr val="bg1"/>
            </a:solidFill>
            <a:ln w="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400" b="1"/>
            </a:p>
          </p:txBody>
        </p:sp>
        <p:sp>
          <p:nvSpPr>
            <p:cNvPr id="20" name="矢印: 下 19">
              <a:extLst>
                <a:ext uri="{FF2B5EF4-FFF2-40B4-BE49-F238E27FC236}">
                  <a16:creationId xmlns:a16="http://schemas.microsoft.com/office/drawing/2014/main" id="{FC96B87C-B14D-A8BF-24F8-FE3AD8D0101B}"/>
                </a:ext>
              </a:extLst>
            </p:cNvPr>
            <p:cNvSpPr>
              <a:spLocks/>
            </p:cNvSpPr>
            <p:nvPr/>
          </p:nvSpPr>
          <p:spPr>
            <a:xfrm>
              <a:off x="6175287" y="2402940"/>
              <a:ext cx="108985" cy="97460"/>
            </a:xfrm>
            <a:prstGeom prst="downArrow">
              <a:avLst>
                <a:gd name="adj1" fmla="val 50000"/>
                <a:gd name="adj2" fmla="val 57812"/>
              </a:avLst>
            </a:prstGeom>
            <a:solidFill>
              <a:schemeClr val="bg1"/>
            </a:solidFill>
            <a:ln w="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400" b="1" dirty="0"/>
            </a:p>
          </p:txBody>
        </p:sp>
      </p:grpSp>
      <p:sp>
        <p:nvSpPr>
          <p:cNvPr id="23" name="テキスト ボックス 22">
            <a:extLst>
              <a:ext uri="{FF2B5EF4-FFF2-40B4-BE49-F238E27FC236}">
                <a16:creationId xmlns:a16="http://schemas.microsoft.com/office/drawing/2014/main" id="{CB7A5830-9E0C-628D-899F-F8EFF3CCF412}"/>
              </a:ext>
            </a:extLst>
          </p:cNvPr>
          <p:cNvSpPr txBox="1"/>
          <p:nvPr/>
        </p:nvSpPr>
        <p:spPr>
          <a:xfrm>
            <a:off x="3327048" y="6396335"/>
            <a:ext cx="7782128" cy="461665"/>
          </a:xfrm>
          <a:prstGeom prst="rect">
            <a:avLst/>
          </a:prstGeom>
          <a:noFill/>
        </p:spPr>
        <p:txBody>
          <a:bodyPr wrap="square" rtlCol="0">
            <a:spAutoFit/>
          </a:bodyPr>
          <a:lstStyle/>
          <a:p>
            <a:r>
              <a:rPr kumimoji="1" lang="ja-JP" altLang="en-US" sz="2400" b="1" dirty="0">
                <a:solidFill>
                  <a:srgbClr val="FF0000"/>
                </a:solidFill>
              </a:rPr>
              <a:t>仮想土砂キキクル計算により危険度を</a:t>
            </a:r>
            <a:r>
              <a:rPr kumimoji="1" lang="en-US" altLang="ja-JP" sz="2400" b="1" dirty="0">
                <a:solidFill>
                  <a:srgbClr val="FF0000"/>
                </a:solidFill>
              </a:rPr>
              <a:t>1~</a:t>
            </a:r>
            <a:r>
              <a:rPr kumimoji="1" lang="ja-JP" altLang="en-US" sz="2400" b="1" dirty="0">
                <a:solidFill>
                  <a:srgbClr val="FF0000"/>
                </a:solidFill>
              </a:rPr>
              <a:t>６に分類</a:t>
            </a:r>
          </a:p>
        </p:txBody>
      </p:sp>
      <p:sp>
        <p:nvSpPr>
          <p:cNvPr id="4" name="テキスト ボックス 3">
            <a:extLst>
              <a:ext uri="{FF2B5EF4-FFF2-40B4-BE49-F238E27FC236}">
                <a16:creationId xmlns:a16="http://schemas.microsoft.com/office/drawing/2014/main" id="{4C1805FC-0055-49D5-166E-E3D139CA113B}"/>
              </a:ext>
            </a:extLst>
          </p:cNvPr>
          <p:cNvSpPr txBox="1"/>
          <p:nvPr/>
        </p:nvSpPr>
        <p:spPr>
          <a:xfrm>
            <a:off x="176115" y="6596920"/>
            <a:ext cx="5497287" cy="307777"/>
          </a:xfrm>
          <a:prstGeom prst="rect">
            <a:avLst/>
          </a:prstGeom>
          <a:noFill/>
        </p:spPr>
        <p:txBody>
          <a:bodyPr wrap="square" rtlCol="0">
            <a:spAutoFit/>
          </a:bodyPr>
          <a:lstStyle/>
          <a:p>
            <a:r>
              <a:rPr kumimoji="1" lang="ja-JP" altLang="en-US" sz="1400" dirty="0"/>
              <a:t>図 仮想土砂キキクル算出までの流れ</a:t>
            </a:r>
          </a:p>
        </p:txBody>
      </p:sp>
      <p:sp>
        <p:nvSpPr>
          <p:cNvPr id="27" name="スライド番号プレースホルダー 26">
            <a:extLst>
              <a:ext uri="{FF2B5EF4-FFF2-40B4-BE49-F238E27FC236}">
                <a16:creationId xmlns:a16="http://schemas.microsoft.com/office/drawing/2014/main" id="{1A605A95-8F03-72F8-E848-C86401BA4A4A}"/>
              </a:ext>
            </a:extLst>
          </p:cNvPr>
          <p:cNvSpPr>
            <a:spLocks noGrp="1"/>
          </p:cNvSpPr>
          <p:nvPr>
            <p:ph type="sldNum" sz="quarter" idx="12"/>
          </p:nvPr>
        </p:nvSpPr>
        <p:spPr/>
        <p:txBody>
          <a:bodyPr/>
          <a:lstStyle/>
          <a:p>
            <a:fld id="{D934B125-B231-4034-ABE3-98F7396BA912}" type="slidenum">
              <a:rPr kumimoji="1" lang="ja-JP" altLang="en-US" smtClean="0"/>
              <a:t>5</a:t>
            </a:fld>
            <a:endParaRPr kumimoji="1" lang="ja-JP" altLang="en-US"/>
          </a:p>
        </p:txBody>
      </p:sp>
      <p:grpSp>
        <p:nvGrpSpPr>
          <p:cNvPr id="36" name="グループ化 35">
            <a:extLst>
              <a:ext uri="{FF2B5EF4-FFF2-40B4-BE49-F238E27FC236}">
                <a16:creationId xmlns:a16="http://schemas.microsoft.com/office/drawing/2014/main" id="{8B9E1894-3DDD-27B2-B291-E14A2913ADDA}"/>
              </a:ext>
            </a:extLst>
          </p:cNvPr>
          <p:cNvGrpSpPr/>
          <p:nvPr/>
        </p:nvGrpSpPr>
        <p:grpSpPr>
          <a:xfrm>
            <a:off x="-181963" y="3070010"/>
            <a:ext cx="885791" cy="4673948"/>
            <a:chOff x="-89310" y="3002609"/>
            <a:chExt cx="885791" cy="4673948"/>
          </a:xfrm>
        </p:grpSpPr>
        <p:sp>
          <p:nvSpPr>
            <p:cNvPr id="33" name="左中かっこ 32">
              <a:extLst>
                <a:ext uri="{FF2B5EF4-FFF2-40B4-BE49-F238E27FC236}">
                  <a16:creationId xmlns:a16="http://schemas.microsoft.com/office/drawing/2014/main" id="{F78C265E-08AB-18B8-6A0D-3E247F43E5C6}"/>
                </a:ext>
              </a:extLst>
            </p:cNvPr>
            <p:cNvSpPr/>
            <p:nvPr/>
          </p:nvSpPr>
          <p:spPr>
            <a:xfrm>
              <a:off x="249465" y="3107957"/>
              <a:ext cx="547016" cy="3000075"/>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47DC1B6A-DA00-FF3E-18EE-62749CD470B9}"/>
                </a:ext>
              </a:extLst>
            </p:cNvPr>
            <p:cNvSpPr txBox="1"/>
            <p:nvPr/>
          </p:nvSpPr>
          <p:spPr>
            <a:xfrm>
              <a:off x="-89310" y="3002609"/>
              <a:ext cx="461665" cy="4673948"/>
            </a:xfrm>
            <a:prstGeom prst="rect">
              <a:avLst/>
            </a:prstGeom>
            <a:noFill/>
          </p:spPr>
          <p:txBody>
            <a:bodyPr vert="eaVert" wrap="square" rtlCol="0">
              <a:spAutoFit/>
            </a:bodyPr>
            <a:lstStyle/>
            <a:p>
              <a:r>
                <a:rPr kumimoji="1" lang="ja-JP" altLang="en-US" dirty="0"/>
                <a:t>ウェザーマップ社が担当</a:t>
              </a:r>
            </a:p>
          </p:txBody>
        </p:sp>
      </p:grpSp>
      <p:grpSp>
        <p:nvGrpSpPr>
          <p:cNvPr id="32" name="グループ化 31">
            <a:extLst>
              <a:ext uri="{FF2B5EF4-FFF2-40B4-BE49-F238E27FC236}">
                <a16:creationId xmlns:a16="http://schemas.microsoft.com/office/drawing/2014/main" id="{05E55358-5B1B-B97B-D97D-10D798FD93D5}"/>
              </a:ext>
            </a:extLst>
          </p:cNvPr>
          <p:cNvGrpSpPr/>
          <p:nvPr/>
        </p:nvGrpSpPr>
        <p:grpSpPr>
          <a:xfrm>
            <a:off x="4057056" y="2387169"/>
            <a:ext cx="5704925" cy="3661808"/>
            <a:chOff x="4011481" y="2348045"/>
            <a:chExt cx="5704925" cy="3661808"/>
          </a:xfrm>
        </p:grpSpPr>
        <p:grpSp>
          <p:nvGrpSpPr>
            <p:cNvPr id="35" name="グループ化 34">
              <a:extLst>
                <a:ext uri="{FF2B5EF4-FFF2-40B4-BE49-F238E27FC236}">
                  <a16:creationId xmlns:a16="http://schemas.microsoft.com/office/drawing/2014/main" id="{C0FD3A17-630E-D63C-8F66-03339DBD6E1C}"/>
                </a:ext>
              </a:extLst>
            </p:cNvPr>
            <p:cNvGrpSpPr/>
            <p:nvPr/>
          </p:nvGrpSpPr>
          <p:grpSpPr>
            <a:xfrm>
              <a:off x="4011481" y="2348045"/>
              <a:ext cx="5704925" cy="3661808"/>
              <a:chOff x="4011481" y="2348045"/>
              <a:chExt cx="5704925" cy="3661808"/>
            </a:xfrm>
          </p:grpSpPr>
          <p:grpSp>
            <p:nvGrpSpPr>
              <p:cNvPr id="26" name="グループ化 25">
                <a:extLst>
                  <a:ext uri="{FF2B5EF4-FFF2-40B4-BE49-F238E27FC236}">
                    <a16:creationId xmlns:a16="http://schemas.microsoft.com/office/drawing/2014/main" id="{8B664B6B-FFFF-2B0C-BB7B-DBD491EAD208}"/>
                  </a:ext>
                </a:extLst>
              </p:cNvPr>
              <p:cNvGrpSpPr/>
              <p:nvPr/>
            </p:nvGrpSpPr>
            <p:grpSpPr>
              <a:xfrm>
                <a:off x="4011481" y="2816368"/>
                <a:ext cx="3386983" cy="1666389"/>
                <a:chOff x="2976795" y="2709514"/>
                <a:chExt cx="4093748" cy="1796548"/>
              </a:xfrm>
            </p:grpSpPr>
            <p:graphicFrame>
              <p:nvGraphicFramePr>
                <p:cNvPr id="21" name="オブジェクト 20">
                  <a:extLst>
                    <a:ext uri="{FF2B5EF4-FFF2-40B4-BE49-F238E27FC236}">
                      <a16:creationId xmlns:a16="http://schemas.microsoft.com/office/drawing/2014/main" id="{79265157-2A82-FBC8-22D1-241F3A5DDC20}"/>
                    </a:ext>
                  </a:extLst>
                </p:cNvPr>
                <p:cNvGraphicFramePr>
                  <a:graphicFrameLocks noChangeAspect="1"/>
                </p:cNvGraphicFramePr>
                <p:nvPr>
                  <p:extLst>
                    <p:ext uri="{D42A27DB-BD31-4B8C-83A1-F6EECF244321}">
                      <p14:modId xmlns:p14="http://schemas.microsoft.com/office/powerpoint/2010/main" val="2788120680"/>
                    </p:ext>
                  </p:extLst>
                </p:nvPr>
              </p:nvGraphicFramePr>
              <p:xfrm>
                <a:off x="2995689" y="2709514"/>
                <a:ext cx="4074854" cy="1789664"/>
              </p:xfrm>
              <a:graphic>
                <a:graphicData uri="http://schemas.openxmlformats.org/presentationml/2006/ole">
                  <mc:AlternateContent xmlns:mc="http://schemas.openxmlformats.org/markup-compatibility/2006">
                    <mc:Choice xmlns:v="urn:schemas-microsoft-com:vml" Requires="v">
                      <p:oleObj name="Worksheet" r:id="rId3" imgW="4033705" imgH="1771837" progId="Excel.Sheet.12">
                        <p:embed/>
                      </p:oleObj>
                    </mc:Choice>
                    <mc:Fallback>
                      <p:oleObj name="Worksheet" r:id="rId3" imgW="4033705" imgH="1771837" progId="Excel.Sheet.12">
                        <p:embed/>
                        <p:pic>
                          <p:nvPicPr>
                            <p:cNvPr id="21" name="オブジェクト 20">
                              <a:extLst>
                                <a:ext uri="{FF2B5EF4-FFF2-40B4-BE49-F238E27FC236}">
                                  <a16:creationId xmlns:a16="http://schemas.microsoft.com/office/drawing/2014/main" id="{79265157-2A82-FBC8-22D1-241F3A5DDC20}"/>
                                </a:ext>
                              </a:extLst>
                            </p:cNvPr>
                            <p:cNvPicPr/>
                            <p:nvPr/>
                          </p:nvPicPr>
                          <p:blipFill>
                            <a:blip r:embed="rId4"/>
                            <a:stretch>
                              <a:fillRect/>
                            </a:stretch>
                          </p:blipFill>
                          <p:spPr>
                            <a:xfrm>
                              <a:off x="2995689" y="2709514"/>
                              <a:ext cx="4074854" cy="1789664"/>
                            </a:xfrm>
                            <a:prstGeom prst="rect">
                              <a:avLst/>
                            </a:prstGeom>
                          </p:spPr>
                        </p:pic>
                      </p:oleObj>
                    </mc:Fallback>
                  </mc:AlternateContent>
                </a:graphicData>
              </a:graphic>
            </p:graphicFrame>
            <p:sp>
              <p:nvSpPr>
                <p:cNvPr id="22" name="正方形/長方形 21">
                  <a:extLst>
                    <a:ext uri="{FF2B5EF4-FFF2-40B4-BE49-F238E27FC236}">
                      <a16:creationId xmlns:a16="http://schemas.microsoft.com/office/drawing/2014/main" id="{C49557CD-8B55-6C4C-711A-0DF6B7F4E80D}"/>
                    </a:ext>
                  </a:extLst>
                </p:cNvPr>
                <p:cNvSpPr/>
                <p:nvPr/>
              </p:nvSpPr>
              <p:spPr>
                <a:xfrm>
                  <a:off x="2976795" y="2940788"/>
                  <a:ext cx="1663537" cy="1565274"/>
                </a:xfrm>
                <a:prstGeom prst="rect">
                  <a:avLst/>
                </a:prstGeom>
                <a:noFill/>
                <a:ln w="698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a:extLst>
                  <a:ext uri="{FF2B5EF4-FFF2-40B4-BE49-F238E27FC236}">
                    <a16:creationId xmlns:a16="http://schemas.microsoft.com/office/drawing/2014/main" id="{DA2C15A9-A10E-B479-1CD5-8BC1BEFF8D39}"/>
                  </a:ext>
                </a:extLst>
              </p:cNvPr>
              <p:cNvPicPr>
                <a:picLocks noChangeAspect="1"/>
              </p:cNvPicPr>
              <p:nvPr/>
            </p:nvPicPr>
            <p:blipFill>
              <a:blip r:embed="rId5"/>
              <a:stretch>
                <a:fillRect/>
              </a:stretch>
            </p:blipFill>
            <p:spPr>
              <a:xfrm>
                <a:off x="4936756" y="4731765"/>
                <a:ext cx="2459936" cy="1278088"/>
              </a:xfrm>
              <a:prstGeom prst="rect">
                <a:avLst/>
              </a:prstGeom>
            </p:spPr>
          </p:pic>
          <p:sp>
            <p:nvSpPr>
              <p:cNvPr id="7" name="テキスト ボックス 6">
                <a:extLst>
                  <a:ext uri="{FF2B5EF4-FFF2-40B4-BE49-F238E27FC236}">
                    <a16:creationId xmlns:a16="http://schemas.microsoft.com/office/drawing/2014/main" id="{BA3913EB-7B7A-61D3-7CDA-91F84BA8C887}"/>
                  </a:ext>
                </a:extLst>
              </p:cNvPr>
              <p:cNvSpPr txBox="1"/>
              <p:nvPr/>
            </p:nvSpPr>
            <p:spPr>
              <a:xfrm>
                <a:off x="4219119" y="2348045"/>
                <a:ext cx="5497287" cy="307777"/>
              </a:xfrm>
              <a:prstGeom prst="rect">
                <a:avLst/>
              </a:prstGeom>
              <a:noFill/>
            </p:spPr>
            <p:txBody>
              <a:bodyPr wrap="square" rtlCol="0">
                <a:spAutoFit/>
              </a:bodyPr>
              <a:lstStyle/>
              <a:p>
                <a:r>
                  <a:rPr kumimoji="1" lang="ja-JP" altLang="en-US" sz="1400" dirty="0"/>
                  <a:t>表 </a:t>
                </a:r>
                <a:r>
                  <a:rPr lang="ja-JP" altLang="en-US" sz="1400" dirty="0"/>
                  <a:t>警報レベルと危険度レベルの対応関係</a:t>
                </a:r>
                <a:endParaRPr kumimoji="1" lang="ja-JP" altLang="en-US" sz="1400" dirty="0"/>
              </a:p>
            </p:txBody>
          </p:sp>
        </p:grpSp>
        <p:cxnSp>
          <p:nvCxnSpPr>
            <p:cNvPr id="29" name="直線矢印コネクタ 28">
              <a:extLst>
                <a:ext uri="{FF2B5EF4-FFF2-40B4-BE49-F238E27FC236}">
                  <a16:creationId xmlns:a16="http://schemas.microsoft.com/office/drawing/2014/main" id="{EC0762E6-0603-62C2-BF1D-FBCA9016E69A}"/>
                </a:ext>
              </a:extLst>
            </p:cNvPr>
            <p:cNvCxnSpPr>
              <a:cxnSpLocks/>
            </p:cNvCxnSpPr>
            <p:nvPr/>
          </p:nvCxnSpPr>
          <p:spPr>
            <a:xfrm>
              <a:off x="5486018" y="4349885"/>
              <a:ext cx="753796" cy="633965"/>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42" name="グループ化 41">
            <a:extLst>
              <a:ext uri="{FF2B5EF4-FFF2-40B4-BE49-F238E27FC236}">
                <a16:creationId xmlns:a16="http://schemas.microsoft.com/office/drawing/2014/main" id="{5719B0A3-8F86-DE85-00B1-C94021CA38A7}"/>
              </a:ext>
            </a:extLst>
          </p:cNvPr>
          <p:cNvGrpSpPr/>
          <p:nvPr/>
        </p:nvGrpSpPr>
        <p:grpSpPr>
          <a:xfrm>
            <a:off x="350407" y="2594220"/>
            <a:ext cx="12795323" cy="3843042"/>
            <a:chOff x="350407" y="2594220"/>
            <a:chExt cx="12795323" cy="3843042"/>
          </a:xfrm>
        </p:grpSpPr>
        <p:grpSp>
          <p:nvGrpSpPr>
            <p:cNvPr id="41" name="グループ化 40">
              <a:extLst>
                <a:ext uri="{FF2B5EF4-FFF2-40B4-BE49-F238E27FC236}">
                  <a16:creationId xmlns:a16="http://schemas.microsoft.com/office/drawing/2014/main" id="{17214F50-BA3A-8DD5-2D23-3742F8E121C1}"/>
                </a:ext>
              </a:extLst>
            </p:cNvPr>
            <p:cNvGrpSpPr/>
            <p:nvPr/>
          </p:nvGrpSpPr>
          <p:grpSpPr>
            <a:xfrm>
              <a:off x="350407" y="2594220"/>
              <a:ext cx="12795323" cy="3843042"/>
              <a:chOff x="350407" y="2594220"/>
              <a:chExt cx="12795323" cy="3843042"/>
            </a:xfrm>
          </p:grpSpPr>
          <p:grpSp>
            <p:nvGrpSpPr>
              <p:cNvPr id="38" name="グループ化 37">
                <a:extLst>
                  <a:ext uri="{FF2B5EF4-FFF2-40B4-BE49-F238E27FC236}">
                    <a16:creationId xmlns:a16="http://schemas.microsoft.com/office/drawing/2014/main" id="{2138CBF1-5A9A-478A-A995-D788A78AA44F}"/>
                  </a:ext>
                </a:extLst>
              </p:cNvPr>
              <p:cNvGrpSpPr/>
              <p:nvPr/>
            </p:nvGrpSpPr>
            <p:grpSpPr>
              <a:xfrm>
                <a:off x="7441809" y="2594220"/>
                <a:ext cx="5703921" cy="3843042"/>
                <a:chOff x="7276680" y="2588328"/>
                <a:chExt cx="5703921" cy="3843042"/>
              </a:xfrm>
            </p:grpSpPr>
            <p:pic>
              <p:nvPicPr>
                <p:cNvPr id="24" name="図 23" descr="マップ&#10;&#10;中程度の精度で自動的に生成された説明">
                  <a:extLst>
                    <a:ext uri="{FF2B5EF4-FFF2-40B4-BE49-F238E27FC236}">
                      <a16:creationId xmlns:a16="http://schemas.microsoft.com/office/drawing/2014/main" id="{32D8BDA4-526C-F412-B5D4-D3B900F42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6680" y="2588328"/>
                  <a:ext cx="5039845" cy="3576192"/>
                </a:xfrm>
                <a:prstGeom prst="rect">
                  <a:avLst/>
                </a:prstGeom>
              </p:spPr>
            </p:pic>
            <p:sp>
              <p:nvSpPr>
                <p:cNvPr id="37" name="テキスト ボックス 36">
                  <a:extLst>
                    <a:ext uri="{FF2B5EF4-FFF2-40B4-BE49-F238E27FC236}">
                      <a16:creationId xmlns:a16="http://schemas.microsoft.com/office/drawing/2014/main" id="{6DF138BF-0741-24B7-5FAE-FE384A2DFB95}"/>
                    </a:ext>
                  </a:extLst>
                </p:cNvPr>
                <p:cNvSpPr txBox="1"/>
                <p:nvPr/>
              </p:nvSpPr>
              <p:spPr>
                <a:xfrm>
                  <a:off x="7483314" y="6123593"/>
                  <a:ext cx="5497287" cy="307777"/>
                </a:xfrm>
                <a:prstGeom prst="rect">
                  <a:avLst/>
                </a:prstGeom>
                <a:noFill/>
              </p:spPr>
              <p:txBody>
                <a:bodyPr wrap="square" rtlCol="0">
                  <a:spAutoFit/>
                </a:bodyPr>
                <a:lstStyle/>
                <a:p>
                  <a:r>
                    <a:rPr kumimoji="1" lang="ja-JP" altLang="en-US" sz="1400" dirty="0"/>
                    <a:t>図</a:t>
                  </a:r>
                  <a:r>
                    <a:rPr kumimoji="1" lang="en-US" altLang="ja-JP" sz="1400" dirty="0"/>
                    <a:t>.</a:t>
                  </a:r>
                  <a:r>
                    <a:rPr kumimoji="1" lang="ja-JP" altLang="en-US" sz="1400" dirty="0"/>
                    <a:t>大雨特別警報（土砂災害）の基準値</a:t>
                  </a:r>
                  <a:r>
                    <a:rPr kumimoji="1" lang="ja-JP" altLang="en-US" sz="1050" dirty="0"/>
                    <a:t>（気象庁から引用）</a:t>
                  </a:r>
                  <a:endParaRPr kumimoji="1" lang="ja-JP" altLang="en-US" sz="1400" dirty="0"/>
                </a:p>
              </p:txBody>
            </p:sp>
          </p:grpSp>
          <p:sp>
            <p:nvSpPr>
              <p:cNvPr id="39" name="正方形/長方形 38">
                <a:extLst>
                  <a:ext uri="{FF2B5EF4-FFF2-40B4-BE49-F238E27FC236}">
                    <a16:creationId xmlns:a16="http://schemas.microsoft.com/office/drawing/2014/main" id="{39C4DE49-F20F-9680-5ECE-32D859576FEB}"/>
                  </a:ext>
                </a:extLst>
              </p:cNvPr>
              <p:cNvSpPr/>
              <p:nvPr/>
            </p:nvSpPr>
            <p:spPr>
              <a:xfrm>
                <a:off x="350407" y="5039770"/>
                <a:ext cx="3914287" cy="449551"/>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2"/>
                    </a:solidFill>
                  </a:ln>
                </a:endParaRPr>
              </a:p>
            </p:txBody>
          </p:sp>
        </p:grpSp>
        <p:sp>
          <p:nvSpPr>
            <p:cNvPr id="40" name="正方形/長方形 39">
              <a:extLst>
                <a:ext uri="{FF2B5EF4-FFF2-40B4-BE49-F238E27FC236}">
                  <a16:creationId xmlns:a16="http://schemas.microsoft.com/office/drawing/2014/main" id="{79A786B6-F740-ED2C-224C-74B862A2038C}"/>
                </a:ext>
              </a:extLst>
            </p:cNvPr>
            <p:cNvSpPr/>
            <p:nvPr/>
          </p:nvSpPr>
          <p:spPr>
            <a:xfrm>
              <a:off x="7748767" y="2680540"/>
              <a:ext cx="4428848" cy="3715795"/>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accent2"/>
                  </a:solidFill>
                </a:ln>
              </a:endParaRPr>
            </a:p>
          </p:txBody>
        </p:sp>
      </p:grpSp>
      <p:grpSp>
        <p:nvGrpSpPr>
          <p:cNvPr id="28" name="グループ化 27">
            <a:extLst>
              <a:ext uri="{FF2B5EF4-FFF2-40B4-BE49-F238E27FC236}">
                <a16:creationId xmlns:a16="http://schemas.microsoft.com/office/drawing/2014/main" id="{E1F34676-1CF3-2A8D-504C-257AA8AD1104}"/>
              </a:ext>
            </a:extLst>
          </p:cNvPr>
          <p:cNvGrpSpPr/>
          <p:nvPr/>
        </p:nvGrpSpPr>
        <p:grpSpPr>
          <a:xfrm>
            <a:off x="-165540" y="2279147"/>
            <a:ext cx="861456" cy="698155"/>
            <a:chOff x="-64975" y="2374640"/>
            <a:chExt cx="861456" cy="4673948"/>
          </a:xfrm>
        </p:grpSpPr>
        <p:sp>
          <p:nvSpPr>
            <p:cNvPr id="30" name="左中かっこ 29">
              <a:extLst>
                <a:ext uri="{FF2B5EF4-FFF2-40B4-BE49-F238E27FC236}">
                  <a16:creationId xmlns:a16="http://schemas.microsoft.com/office/drawing/2014/main" id="{A1544EE4-A932-4E90-4144-CD953C96B040}"/>
                </a:ext>
              </a:extLst>
            </p:cNvPr>
            <p:cNvSpPr/>
            <p:nvPr/>
          </p:nvSpPr>
          <p:spPr>
            <a:xfrm>
              <a:off x="249465" y="3107957"/>
              <a:ext cx="547016" cy="3000075"/>
            </a:xfrm>
            <a:prstGeom prst="leftBrace">
              <a:avLst/>
            </a:prstGeom>
            <a:ln w="5715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5301C267-000E-8287-3D09-6A17804FD737}"/>
                </a:ext>
              </a:extLst>
            </p:cNvPr>
            <p:cNvSpPr txBox="1"/>
            <p:nvPr/>
          </p:nvSpPr>
          <p:spPr>
            <a:xfrm>
              <a:off x="-64975" y="2374640"/>
              <a:ext cx="430887" cy="4673948"/>
            </a:xfrm>
            <a:prstGeom prst="rect">
              <a:avLst/>
            </a:prstGeom>
            <a:noFill/>
            <a:ln>
              <a:noFill/>
            </a:ln>
          </p:spPr>
          <p:txBody>
            <a:bodyPr vert="eaVert" wrap="square" rtlCol="0">
              <a:spAutoFit/>
            </a:bodyPr>
            <a:lstStyle/>
            <a:p>
              <a:r>
                <a:rPr lang="ja-JP" altLang="en-US" sz="1600" dirty="0"/>
                <a:t>軍司</a:t>
              </a:r>
              <a:r>
                <a:rPr kumimoji="1" lang="ja-JP" altLang="en-US" sz="1600" dirty="0"/>
                <a:t>　</a:t>
              </a:r>
            </a:p>
          </p:txBody>
        </p:sp>
      </p:grpSp>
    </p:spTree>
    <p:extLst>
      <p:ext uri="{BB962C8B-B14F-4D97-AF65-F5344CB8AC3E}">
        <p14:creationId xmlns:p14="http://schemas.microsoft.com/office/powerpoint/2010/main" val="2999344734"/>
      </p:ext>
    </p:extLst>
  </p:cSld>
  <p:clrMapOvr>
    <a:masterClrMapping/>
  </p:clrMapOvr>
  <mc:AlternateContent xmlns:mc="http://schemas.openxmlformats.org/markup-compatibility/2006" xmlns:p14="http://schemas.microsoft.com/office/powerpoint/2010/main">
    <mc:Choice Requires="p14">
      <p:transition spd="slow" p14:dur="2000" advTm="31822"/>
    </mc:Choice>
    <mc:Fallback xmlns="">
      <p:transition spd="slow" advTm="31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393E6-1B86-A29D-CEB9-F8A04FA14BDF}"/>
            </a:ext>
          </a:extLst>
        </p:cNvPr>
        <p:cNvGrpSpPr/>
        <p:nvPr/>
      </p:nvGrpSpPr>
      <p:grpSpPr>
        <a:xfrm>
          <a:off x="0" y="0"/>
          <a:ext cx="0" cy="0"/>
          <a:chOff x="0" y="0"/>
          <a:chExt cx="0" cy="0"/>
        </a:xfrm>
      </p:grpSpPr>
      <p:sp>
        <p:nvSpPr>
          <p:cNvPr id="2" name="正方形/長方形 1">
            <a:extLst>
              <a:ext uri="{FF2B5EF4-FFF2-40B4-BE49-F238E27FC236}">
                <a16:creationId xmlns:a16="http://schemas.microsoft.com/office/drawing/2014/main" id="{B45E1F9A-47CD-D737-947A-0195156B7BCD}"/>
              </a:ext>
            </a:extLst>
          </p:cNvPr>
          <p:cNvSpPr/>
          <p:nvPr/>
        </p:nvSpPr>
        <p:spPr>
          <a:xfrm>
            <a:off x="95250" y="905691"/>
            <a:ext cx="12001500" cy="92829"/>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9" name="テキスト ボックス 8">
            <a:extLst>
              <a:ext uri="{FF2B5EF4-FFF2-40B4-BE49-F238E27FC236}">
                <a16:creationId xmlns:a16="http://schemas.microsoft.com/office/drawing/2014/main" id="{51A7F421-840C-FA6C-C670-0999FC0ED448}"/>
              </a:ext>
            </a:extLst>
          </p:cNvPr>
          <p:cNvSpPr txBox="1"/>
          <p:nvPr/>
        </p:nvSpPr>
        <p:spPr>
          <a:xfrm>
            <a:off x="176115" y="179307"/>
            <a:ext cx="13333445" cy="584775"/>
          </a:xfrm>
          <a:prstGeom prst="rect">
            <a:avLst/>
          </a:prstGeom>
          <a:noFill/>
        </p:spPr>
        <p:txBody>
          <a:bodyPr wrap="square" rtlCol="0">
            <a:spAutoFit/>
          </a:bodyPr>
          <a:lstStyle/>
          <a:p>
            <a:r>
              <a:rPr lang="ja-JP" altLang="en-US" sz="3200" b="1" dirty="0"/>
              <a:t>データ</a:t>
            </a:r>
            <a:r>
              <a:rPr kumimoji="1" lang="ja-JP" altLang="en-US" sz="3200" b="1" dirty="0"/>
              <a:t>：解析対象の台風</a:t>
            </a:r>
          </a:p>
        </p:txBody>
      </p:sp>
      <p:sp>
        <p:nvSpPr>
          <p:cNvPr id="6" name="スライド番号プレースホルダー 5">
            <a:extLst>
              <a:ext uri="{FF2B5EF4-FFF2-40B4-BE49-F238E27FC236}">
                <a16:creationId xmlns:a16="http://schemas.microsoft.com/office/drawing/2014/main" id="{7FBA6987-26B0-BD9F-A9C9-5DD8AB011871}"/>
              </a:ext>
            </a:extLst>
          </p:cNvPr>
          <p:cNvSpPr>
            <a:spLocks noGrp="1"/>
          </p:cNvSpPr>
          <p:nvPr>
            <p:ph type="sldNum" sz="quarter" idx="12"/>
          </p:nvPr>
        </p:nvSpPr>
        <p:spPr/>
        <p:txBody>
          <a:bodyPr/>
          <a:lstStyle/>
          <a:p>
            <a:fld id="{D934B125-B231-4034-ABE3-98F7396BA912}" type="slidenum">
              <a:rPr kumimoji="1" lang="ja-JP" altLang="en-US" smtClean="0"/>
              <a:t>6</a:t>
            </a:fld>
            <a:endParaRPr kumimoji="1" lang="ja-JP" altLang="en-US"/>
          </a:p>
        </p:txBody>
      </p:sp>
      <p:pic>
        <p:nvPicPr>
          <p:cNvPr id="12" name="図 11" descr="ダイアグラム&#10;&#10;中程度の精度で自動的に生成された説明">
            <a:extLst>
              <a:ext uri="{FF2B5EF4-FFF2-40B4-BE49-F238E27FC236}">
                <a16:creationId xmlns:a16="http://schemas.microsoft.com/office/drawing/2014/main" id="{78198A29-C9ED-2982-A1C3-5EBFFF2FCDE8}"/>
              </a:ext>
            </a:extLst>
          </p:cNvPr>
          <p:cNvPicPr>
            <a:picLocks noChangeAspect="1"/>
          </p:cNvPicPr>
          <p:nvPr/>
        </p:nvPicPr>
        <p:blipFill>
          <a:blip r:embed="rId3">
            <a:extLst>
              <a:ext uri="{28A0092B-C50C-407E-A947-70E740481C1C}">
                <a14:useLocalDpi xmlns:a14="http://schemas.microsoft.com/office/drawing/2010/main" val="0"/>
              </a:ext>
            </a:extLst>
          </a:blip>
          <a:srcRect l="9353" t="11579" r="1756" b="7368"/>
          <a:stretch/>
        </p:blipFill>
        <p:spPr>
          <a:xfrm>
            <a:off x="199703" y="1306762"/>
            <a:ext cx="4293884" cy="2768708"/>
          </a:xfrm>
          <a:prstGeom prst="rect">
            <a:avLst/>
          </a:prstGeom>
        </p:spPr>
      </p:pic>
      <p:pic>
        <p:nvPicPr>
          <p:cNvPr id="14" name="図 13" descr="ダイアグラム&#10;&#10;中程度の精度で自動的に生成された説明">
            <a:extLst>
              <a:ext uri="{FF2B5EF4-FFF2-40B4-BE49-F238E27FC236}">
                <a16:creationId xmlns:a16="http://schemas.microsoft.com/office/drawing/2014/main" id="{ABE921C9-F4B6-7931-5629-A2E2BF3836A1}"/>
              </a:ext>
            </a:extLst>
          </p:cNvPr>
          <p:cNvPicPr>
            <a:picLocks noChangeAspect="1"/>
          </p:cNvPicPr>
          <p:nvPr/>
        </p:nvPicPr>
        <p:blipFill>
          <a:blip r:embed="rId4">
            <a:extLst>
              <a:ext uri="{28A0092B-C50C-407E-A947-70E740481C1C}">
                <a14:useLocalDpi xmlns:a14="http://schemas.microsoft.com/office/drawing/2010/main" val="0"/>
              </a:ext>
            </a:extLst>
          </a:blip>
          <a:srcRect l="14312" t="19248" r="25720" b="3968"/>
          <a:stretch/>
        </p:blipFill>
        <p:spPr>
          <a:xfrm>
            <a:off x="583383" y="4180388"/>
            <a:ext cx="2893744" cy="2620109"/>
          </a:xfrm>
          <a:prstGeom prst="rect">
            <a:avLst/>
          </a:prstGeom>
        </p:spPr>
      </p:pic>
      <p:pic>
        <p:nvPicPr>
          <p:cNvPr id="18" name="図 17" descr="設計図 が含まれている画像&#10;&#10;自動的に生成された説明">
            <a:extLst>
              <a:ext uri="{FF2B5EF4-FFF2-40B4-BE49-F238E27FC236}">
                <a16:creationId xmlns:a16="http://schemas.microsoft.com/office/drawing/2014/main" id="{6D2B4521-DE3F-10BF-57AB-3B260D9D29AE}"/>
              </a:ext>
            </a:extLst>
          </p:cNvPr>
          <p:cNvPicPr>
            <a:picLocks noChangeAspect="1"/>
          </p:cNvPicPr>
          <p:nvPr/>
        </p:nvPicPr>
        <p:blipFill>
          <a:blip r:embed="rId5">
            <a:extLst>
              <a:ext uri="{28A0092B-C50C-407E-A947-70E740481C1C}">
                <a14:useLocalDpi xmlns:a14="http://schemas.microsoft.com/office/drawing/2010/main" val="0"/>
              </a:ext>
            </a:extLst>
          </a:blip>
          <a:srcRect t="14689" b="12281"/>
          <a:stretch/>
        </p:blipFill>
        <p:spPr>
          <a:xfrm>
            <a:off x="6163002" y="1346116"/>
            <a:ext cx="5103746" cy="2635774"/>
          </a:xfrm>
          <a:prstGeom prst="rect">
            <a:avLst/>
          </a:prstGeom>
        </p:spPr>
      </p:pic>
      <p:sp>
        <p:nvSpPr>
          <p:cNvPr id="5" name="テキスト ボックス 4">
            <a:extLst>
              <a:ext uri="{FF2B5EF4-FFF2-40B4-BE49-F238E27FC236}">
                <a16:creationId xmlns:a16="http://schemas.microsoft.com/office/drawing/2014/main" id="{F83583CB-B85A-5D95-4CBA-A90B9E8C8597}"/>
              </a:ext>
            </a:extLst>
          </p:cNvPr>
          <p:cNvSpPr txBox="1"/>
          <p:nvPr/>
        </p:nvSpPr>
        <p:spPr>
          <a:xfrm>
            <a:off x="6713400" y="986965"/>
            <a:ext cx="3794400" cy="646331"/>
          </a:xfrm>
          <a:prstGeom prst="rect">
            <a:avLst/>
          </a:prstGeom>
          <a:noFill/>
        </p:spPr>
        <p:txBody>
          <a:bodyPr wrap="square" rtlCol="0">
            <a:spAutoFit/>
          </a:bodyPr>
          <a:lstStyle/>
          <a:p>
            <a:r>
              <a:rPr kumimoji="1" lang="en-US" altLang="ja-JP" sz="3600" b="1" dirty="0"/>
              <a:t>TRAMI</a:t>
            </a:r>
            <a:r>
              <a:rPr kumimoji="1" lang="ja-JP" altLang="en-US" sz="3600" b="1" dirty="0"/>
              <a:t>（</a:t>
            </a:r>
            <a:r>
              <a:rPr kumimoji="1" lang="en-US" altLang="ja-JP" sz="3600" b="1" dirty="0"/>
              <a:t>2018</a:t>
            </a:r>
            <a:r>
              <a:rPr kumimoji="1" lang="ja-JP" altLang="en-US" sz="3600" b="1" dirty="0"/>
              <a:t>）</a:t>
            </a:r>
          </a:p>
        </p:txBody>
      </p:sp>
      <p:sp>
        <p:nvSpPr>
          <p:cNvPr id="7" name="テキスト ボックス 6">
            <a:extLst>
              <a:ext uri="{FF2B5EF4-FFF2-40B4-BE49-F238E27FC236}">
                <a16:creationId xmlns:a16="http://schemas.microsoft.com/office/drawing/2014/main" id="{A8BB4BA5-C540-EC17-2B7F-B2AB9B5AD989}"/>
              </a:ext>
            </a:extLst>
          </p:cNvPr>
          <p:cNvSpPr txBox="1"/>
          <p:nvPr/>
        </p:nvSpPr>
        <p:spPr>
          <a:xfrm>
            <a:off x="176115" y="3970551"/>
            <a:ext cx="3794400" cy="646331"/>
          </a:xfrm>
          <a:prstGeom prst="rect">
            <a:avLst/>
          </a:prstGeom>
          <a:noFill/>
        </p:spPr>
        <p:txBody>
          <a:bodyPr wrap="square" rtlCol="0">
            <a:spAutoFit/>
          </a:bodyPr>
          <a:lstStyle/>
          <a:p>
            <a:r>
              <a:rPr lang="en-US" altLang="ja-JP" sz="3600" b="1" dirty="0"/>
              <a:t>JEBI</a:t>
            </a:r>
            <a:r>
              <a:rPr lang="ja-JP" altLang="en-US" sz="3600" b="1" dirty="0"/>
              <a:t>（</a:t>
            </a:r>
            <a:r>
              <a:rPr lang="en-US" altLang="ja-JP" sz="3600" b="1" dirty="0"/>
              <a:t>2018</a:t>
            </a:r>
            <a:r>
              <a:rPr lang="ja-JP" altLang="en-US" sz="3600" b="1" dirty="0"/>
              <a:t>）</a:t>
            </a:r>
            <a:endParaRPr kumimoji="1" lang="ja-JP" altLang="en-US" sz="3600" b="1" dirty="0"/>
          </a:p>
        </p:txBody>
      </p:sp>
      <p:sp>
        <p:nvSpPr>
          <p:cNvPr id="10" name="テキスト ボックス 9">
            <a:extLst>
              <a:ext uri="{FF2B5EF4-FFF2-40B4-BE49-F238E27FC236}">
                <a16:creationId xmlns:a16="http://schemas.microsoft.com/office/drawing/2014/main" id="{E17A3510-C7BB-903F-0EE4-1347D273ACE7}"/>
              </a:ext>
            </a:extLst>
          </p:cNvPr>
          <p:cNvSpPr txBox="1"/>
          <p:nvPr/>
        </p:nvSpPr>
        <p:spPr>
          <a:xfrm>
            <a:off x="401964" y="952104"/>
            <a:ext cx="4529765" cy="646331"/>
          </a:xfrm>
          <a:prstGeom prst="rect">
            <a:avLst/>
          </a:prstGeom>
          <a:noFill/>
        </p:spPr>
        <p:txBody>
          <a:bodyPr wrap="square" rtlCol="0">
            <a:spAutoFit/>
          </a:bodyPr>
          <a:lstStyle/>
          <a:p>
            <a:r>
              <a:rPr kumimoji="1" lang="en-US" altLang="ja-JP" sz="3600" b="1" dirty="0"/>
              <a:t>HAGIBIS</a:t>
            </a:r>
            <a:r>
              <a:rPr kumimoji="1" lang="ja-JP" altLang="en-US" sz="3600" b="1" dirty="0"/>
              <a:t>（</a:t>
            </a:r>
            <a:r>
              <a:rPr kumimoji="1" lang="en-US" altLang="ja-JP" sz="3600" b="1" dirty="0"/>
              <a:t>2019</a:t>
            </a:r>
            <a:r>
              <a:rPr kumimoji="1" lang="ja-JP" altLang="en-US" sz="3600" b="1" dirty="0"/>
              <a:t>）</a:t>
            </a:r>
          </a:p>
        </p:txBody>
      </p:sp>
      <p:pic>
        <p:nvPicPr>
          <p:cNvPr id="16" name="図 15" descr="ダイアグラム&#10;&#10;自動的に生成された説明">
            <a:extLst>
              <a:ext uri="{FF2B5EF4-FFF2-40B4-BE49-F238E27FC236}">
                <a16:creationId xmlns:a16="http://schemas.microsoft.com/office/drawing/2014/main" id="{A38E58F4-9E4C-9D5A-E44B-14ACFEE71D94}"/>
              </a:ext>
            </a:extLst>
          </p:cNvPr>
          <p:cNvPicPr>
            <a:picLocks noChangeAspect="1"/>
          </p:cNvPicPr>
          <p:nvPr/>
        </p:nvPicPr>
        <p:blipFill>
          <a:blip r:embed="rId6">
            <a:extLst>
              <a:ext uri="{28A0092B-C50C-407E-A947-70E740481C1C}">
                <a14:useLocalDpi xmlns:a14="http://schemas.microsoft.com/office/drawing/2010/main" val="0"/>
              </a:ext>
            </a:extLst>
          </a:blip>
          <a:srcRect l="10065" t="5224" r="40388"/>
          <a:stretch/>
        </p:blipFill>
        <p:spPr>
          <a:xfrm>
            <a:off x="8714875" y="3298779"/>
            <a:ext cx="2646509" cy="3579998"/>
          </a:xfrm>
          <a:prstGeom prst="rect">
            <a:avLst/>
          </a:prstGeom>
        </p:spPr>
      </p:pic>
      <p:sp>
        <p:nvSpPr>
          <p:cNvPr id="11" name="テキスト ボックス 10">
            <a:extLst>
              <a:ext uri="{FF2B5EF4-FFF2-40B4-BE49-F238E27FC236}">
                <a16:creationId xmlns:a16="http://schemas.microsoft.com/office/drawing/2014/main" id="{59A970E9-0D14-DEB8-FA15-9FD89C9C91D1}"/>
              </a:ext>
            </a:extLst>
          </p:cNvPr>
          <p:cNvSpPr txBox="1"/>
          <p:nvPr/>
        </p:nvSpPr>
        <p:spPr>
          <a:xfrm>
            <a:off x="6342398" y="3927456"/>
            <a:ext cx="3794400" cy="1200329"/>
          </a:xfrm>
          <a:prstGeom prst="rect">
            <a:avLst/>
          </a:prstGeom>
          <a:noFill/>
        </p:spPr>
        <p:txBody>
          <a:bodyPr wrap="square" rtlCol="0">
            <a:spAutoFit/>
          </a:bodyPr>
          <a:lstStyle/>
          <a:p>
            <a:r>
              <a:rPr lang="en-US" altLang="ja-JP" sz="3600" b="1" dirty="0"/>
              <a:t>JONGDARI</a:t>
            </a:r>
          </a:p>
          <a:p>
            <a:r>
              <a:rPr kumimoji="1" lang="ja-JP" altLang="en-US" sz="3600" b="1" dirty="0"/>
              <a:t>（</a:t>
            </a:r>
            <a:r>
              <a:rPr kumimoji="1" lang="en-US" altLang="ja-JP" sz="3600" b="1" dirty="0"/>
              <a:t>2018</a:t>
            </a:r>
            <a:r>
              <a:rPr kumimoji="1" lang="ja-JP" altLang="en-US" sz="3600" b="1" dirty="0"/>
              <a:t>）</a:t>
            </a:r>
          </a:p>
        </p:txBody>
      </p:sp>
      <p:sp>
        <p:nvSpPr>
          <p:cNvPr id="19" name="テキスト ボックス 18">
            <a:extLst>
              <a:ext uri="{FF2B5EF4-FFF2-40B4-BE49-F238E27FC236}">
                <a16:creationId xmlns:a16="http://schemas.microsoft.com/office/drawing/2014/main" id="{3F6465FD-81A9-035D-26AA-57B80CD5846C}"/>
              </a:ext>
            </a:extLst>
          </p:cNvPr>
          <p:cNvSpPr txBox="1"/>
          <p:nvPr/>
        </p:nvSpPr>
        <p:spPr>
          <a:xfrm>
            <a:off x="3089654" y="2500765"/>
            <a:ext cx="3369870" cy="646331"/>
          </a:xfrm>
          <a:prstGeom prst="rect">
            <a:avLst/>
          </a:prstGeom>
          <a:noFill/>
        </p:spPr>
        <p:txBody>
          <a:bodyPr wrap="square" rtlCol="0">
            <a:spAutoFit/>
          </a:bodyPr>
          <a:lstStyle/>
          <a:p>
            <a:r>
              <a:rPr lang="ja-JP" altLang="en-US" dirty="0"/>
              <a:t>最低気圧：</a:t>
            </a:r>
            <a:r>
              <a:rPr lang="en-US" altLang="ja-JP" dirty="0"/>
              <a:t>915hPa</a:t>
            </a:r>
          </a:p>
          <a:p>
            <a:r>
              <a:rPr kumimoji="1" lang="en-US" altLang="ja-JP" dirty="0"/>
              <a:t>13</a:t>
            </a:r>
            <a:r>
              <a:rPr kumimoji="1" lang="ja-JP" altLang="en-US" dirty="0"/>
              <a:t>都県で大雨特別警報の発表</a:t>
            </a:r>
          </a:p>
        </p:txBody>
      </p:sp>
      <p:sp>
        <p:nvSpPr>
          <p:cNvPr id="21" name="テキスト ボックス 20">
            <a:extLst>
              <a:ext uri="{FF2B5EF4-FFF2-40B4-BE49-F238E27FC236}">
                <a16:creationId xmlns:a16="http://schemas.microsoft.com/office/drawing/2014/main" id="{A3112C96-982D-B07D-4ACE-B2B378A23D1A}"/>
              </a:ext>
            </a:extLst>
          </p:cNvPr>
          <p:cNvSpPr txBox="1"/>
          <p:nvPr/>
        </p:nvSpPr>
        <p:spPr>
          <a:xfrm>
            <a:off x="9377317" y="2468549"/>
            <a:ext cx="3120704" cy="369332"/>
          </a:xfrm>
          <a:prstGeom prst="rect">
            <a:avLst/>
          </a:prstGeom>
          <a:noFill/>
        </p:spPr>
        <p:txBody>
          <a:bodyPr wrap="square" rtlCol="0">
            <a:spAutoFit/>
          </a:bodyPr>
          <a:lstStyle/>
          <a:p>
            <a:r>
              <a:rPr lang="ja-JP" altLang="en-US" dirty="0"/>
              <a:t>最低気圧：</a:t>
            </a:r>
            <a:r>
              <a:rPr lang="en-US" altLang="ja-JP" dirty="0"/>
              <a:t>915hPa</a:t>
            </a:r>
            <a:endParaRPr kumimoji="1" lang="ja-JP" altLang="en-US" dirty="0"/>
          </a:p>
        </p:txBody>
      </p:sp>
      <p:sp>
        <p:nvSpPr>
          <p:cNvPr id="22" name="テキスト ボックス 21">
            <a:extLst>
              <a:ext uri="{FF2B5EF4-FFF2-40B4-BE49-F238E27FC236}">
                <a16:creationId xmlns:a16="http://schemas.microsoft.com/office/drawing/2014/main" id="{8A0DF4A5-6FC7-4E3F-3D91-A84904AF9DAE}"/>
              </a:ext>
            </a:extLst>
          </p:cNvPr>
          <p:cNvSpPr txBox="1"/>
          <p:nvPr/>
        </p:nvSpPr>
        <p:spPr>
          <a:xfrm>
            <a:off x="6524316" y="5224704"/>
            <a:ext cx="3120704" cy="646331"/>
          </a:xfrm>
          <a:prstGeom prst="rect">
            <a:avLst/>
          </a:prstGeom>
          <a:noFill/>
        </p:spPr>
        <p:txBody>
          <a:bodyPr wrap="square" rtlCol="0">
            <a:spAutoFit/>
          </a:bodyPr>
          <a:lstStyle/>
          <a:p>
            <a:r>
              <a:rPr lang="ja-JP" altLang="en-US" dirty="0"/>
              <a:t>最低気圧：</a:t>
            </a:r>
            <a:r>
              <a:rPr lang="en-US" altLang="ja-JP" dirty="0"/>
              <a:t>960hPa</a:t>
            </a:r>
          </a:p>
          <a:p>
            <a:r>
              <a:rPr kumimoji="1" lang="ja-JP" altLang="en-US" dirty="0"/>
              <a:t>日本を横断した迷走台風</a:t>
            </a:r>
          </a:p>
        </p:txBody>
      </p:sp>
      <p:sp>
        <p:nvSpPr>
          <p:cNvPr id="23" name="テキスト ボックス 22">
            <a:extLst>
              <a:ext uri="{FF2B5EF4-FFF2-40B4-BE49-F238E27FC236}">
                <a16:creationId xmlns:a16="http://schemas.microsoft.com/office/drawing/2014/main" id="{5D9D6EA0-D98F-678A-651F-76ADAD8AE015}"/>
              </a:ext>
            </a:extLst>
          </p:cNvPr>
          <p:cNvSpPr txBox="1"/>
          <p:nvPr/>
        </p:nvSpPr>
        <p:spPr>
          <a:xfrm>
            <a:off x="2923159" y="5417064"/>
            <a:ext cx="3120704" cy="369332"/>
          </a:xfrm>
          <a:prstGeom prst="rect">
            <a:avLst/>
          </a:prstGeom>
          <a:noFill/>
        </p:spPr>
        <p:txBody>
          <a:bodyPr wrap="square" rtlCol="0">
            <a:spAutoFit/>
          </a:bodyPr>
          <a:lstStyle/>
          <a:p>
            <a:r>
              <a:rPr lang="ja-JP" altLang="en-US" dirty="0"/>
              <a:t>最低気圧：</a:t>
            </a:r>
            <a:r>
              <a:rPr lang="en-US" altLang="ja-JP" dirty="0"/>
              <a:t>915hPa</a:t>
            </a:r>
            <a:endParaRPr kumimoji="1" lang="ja-JP" altLang="en-US" dirty="0"/>
          </a:p>
        </p:txBody>
      </p:sp>
      <p:sp>
        <p:nvSpPr>
          <p:cNvPr id="54" name="正方形/長方形 53">
            <a:extLst>
              <a:ext uri="{FF2B5EF4-FFF2-40B4-BE49-F238E27FC236}">
                <a16:creationId xmlns:a16="http://schemas.microsoft.com/office/drawing/2014/main" id="{E2C36DB8-0686-767A-12CF-85BA036AEC92}"/>
              </a:ext>
            </a:extLst>
          </p:cNvPr>
          <p:cNvSpPr/>
          <p:nvPr/>
        </p:nvSpPr>
        <p:spPr>
          <a:xfrm>
            <a:off x="95250" y="1044933"/>
            <a:ext cx="6247148" cy="2937708"/>
          </a:xfrm>
          <a:prstGeom prst="rect">
            <a:avLst/>
          </a:prstGeom>
          <a:noFill/>
          <a:ln w="571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548225"/>
      </p:ext>
    </p:extLst>
  </p:cSld>
  <p:clrMapOvr>
    <a:masterClrMapping/>
  </p:clrMapOvr>
  <mc:AlternateContent xmlns:mc="http://schemas.openxmlformats.org/markup-compatibility/2006" xmlns:p14="http://schemas.microsoft.com/office/powerpoint/2010/main">
    <mc:Choice Requires="p14">
      <p:transition spd="slow" p14:dur="2000" advTm="35744"/>
    </mc:Choice>
    <mc:Fallback xmlns="">
      <p:transition spd="slow" advTm="35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118DC-183B-8862-BECE-12DB5F084005}"/>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99AF62E3-B190-CEE0-C087-5ECF9EF4772C}"/>
              </a:ext>
            </a:extLst>
          </p:cNvPr>
          <p:cNvSpPr>
            <a:spLocks noGrp="1"/>
          </p:cNvSpPr>
          <p:nvPr>
            <p:ph type="title"/>
          </p:nvPr>
        </p:nvSpPr>
        <p:spPr/>
        <p:txBody>
          <a:bodyPr/>
          <a:lstStyle/>
          <a:p>
            <a:r>
              <a:rPr lang="ja-JP" altLang="en-US" b="1" dirty="0"/>
              <a:t>結果</a:t>
            </a:r>
          </a:p>
        </p:txBody>
      </p:sp>
      <p:sp>
        <p:nvSpPr>
          <p:cNvPr id="4" name="テキスト プレースホルダー 3">
            <a:extLst>
              <a:ext uri="{FF2B5EF4-FFF2-40B4-BE49-F238E27FC236}">
                <a16:creationId xmlns:a16="http://schemas.microsoft.com/office/drawing/2014/main" id="{5BA33DB4-45CE-1658-05B2-58D4E694F611}"/>
              </a:ext>
            </a:extLst>
          </p:cNvPr>
          <p:cNvSpPr>
            <a:spLocks noGrp="1"/>
          </p:cNvSpPr>
          <p:nvPr>
            <p:ph type="body" idx="1"/>
          </p:nvPr>
        </p:nvSpPr>
        <p:spPr/>
        <p:txBody>
          <a:bodyPr>
            <a:normAutofit fontScale="92500" lnSpcReduction="20000"/>
          </a:bodyPr>
          <a:lstStyle/>
          <a:p>
            <a:r>
              <a:rPr lang="ja-JP" altLang="en-US" dirty="0">
                <a:solidFill>
                  <a:schemeClr val="tx1"/>
                </a:solidFill>
              </a:rPr>
              <a:t>①大気モデルー仮想土砂キキクルの妥当性</a:t>
            </a:r>
            <a:endParaRPr lang="en-US" altLang="ja-JP" dirty="0">
              <a:solidFill>
                <a:schemeClr val="tx1"/>
              </a:solidFill>
            </a:endParaRPr>
          </a:p>
          <a:p>
            <a:r>
              <a:rPr lang="ja-JP" altLang="en-US" dirty="0">
                <a:solidFill>
                  <a:schemeClr val="tx1"/>
                </a:solidFill>
              </a:rPr>
              <a:t>②日本にとっての最悪経路</a:t>
            </a:r>
            <a:endParaRPr lang="en-US" altLang="ja-JP" dirty="0">
              <a:solidFill>
                <a:schemeClr val="tx1"/>
              </a:solidFill>
            </a:endParaRPr>
          </a:p>
          <a:p>
            <a:r>
              <a:rPr lang="ja-JP" altLang="en-US" dirty="0">
                <a:solidFill>
                  <a:schemeClr val="tx1"/>
                </a:solidFill>
              </a:rPr>
              <a:t>③都道府県別の最悪経路</a:t>
            </a:r>
            <a:endParaRPr lang="en-US" altLang="ja-JP" dirty="0">
              <a:solidFill>
                <a:schemeClr val="tx1"/>
              </a:solidFill>
            </a:endParaRPr>
          </a:p>
          <a:p>
            <a:r>
              <a:rPr lang="ja-JP" altLang="en-US" dirty="0">
                <a:solidFill>
                  <a:schemeClr val="tx1"/>
                </a:solidFill>
              </a:rPr>
              <a:t>④台風経路アンサンブルシミュレーションハザードマップ</a:t>
            </a:r>
          </a:p>
        </p:txBody>
      </p:sp>
      <p:sp>
        <p:nvSpPr>
          <p:cNvPr id="2" name="スライド番号プレースホルダー 1">
            <a:extLst>
              <a:ext uri="{FF2B5EF4-FFF2-40B4-BE49-F238E27FC236}">
                <a16:creationId xmlns:a16="http://schemas.microsoft.com/office/drawing/2014/main" id="{679A2A70-361C-79A8-2EDF-B65ABE56C862}"/>
              </a:ext>
            </a:extLst>
          </p:cNvPr>
          <p:cNvSpPr>
            <a:spLocks noGrp="1"/>
          </p:cNvSpPr>
          <p:nvPr>
            <p:ph type="sldNum" sz="quarter" idx="12"/>
          </p:nvPr>
        </p:nvSpPr>
        <p:spPr/>
        <p:txBody>
          <a:bodyPr/>
          <a:lstStyle/>
          <a:p>
            <a:fld id="{D934B125-B231-4034-ABE3-98F7396BA912}" type="slidenum">
              <a:rPr kumimoji="1" lang="ja-JP" altLang="en-US" smtClean="0"/>
              <a:t>7</a:t>
            </a:fld>
            <a:endParaRPr kumimoji="1" lang="ja-JP" altLang="en-US"/>
          </a:p>
        </p:txBody>
      </p:sp>
    </p:spTree>
    <p:extLst>
      <p:ext uri="{BB962C8B-B14F-4D97-AF65-F5344CB8AC3E}">
        <p14:creationId xmlns:p14="http://schemas.microsoft.com/office/powerpoint/2010/main" val="157061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a:extLst>
            <a:ext uri="{FF2B5EF4-FFF2-40B4-BE49-F238E27FC236}">
              <a16:creationId xmlns:a16="http://schemas.microsoft.com/office/drawing/2014/main" id="{045624A5-4427-0156-670E-A5BB482E1D1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BFD833B-E1B4-4E34-34CB-487F65D08456}"/>
              </a:ext>
            </a:extLst>
          </p:cNvPr>
          <p:cNvSpPr>
            <a:spLocks noGrp="1"/>
          </p:cNvSpPr>
          <p:nvPr>
            <p:ph type="ctrTitle"/>
          </p:nvPr>
        </p:nvSpPr>
        <p:spPr>
          <a:xfrm>
            <a:off x="-444721" y="3252634"/>
            <a:ext cx="12860215" cy="2387600"/>
          </a:xfrm>
        </p:spPr>
        <p:txBody>
          <a:bodyPr>
            <a:noAutofit/>
          </a:bodyPr>
          <a:lstStyle/>
          <a:p>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結果①</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大気モデルー</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仮想土砂キキクルモデル</a:t>
            </a:r>
            <a:br>
              <a:rPr lang="en-US" altLang="ja-JP"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br>
            <a:r>
              <a:rPr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rPr>
              <a:t>の妥当性</a:t>
            </a:r>
            <a:endParaRPr kumimoji="1" lang="ja-JP" altLang="en-US" sz="7200" b="1" dirty="0">
              <a:solidFill>
                <a:schemeClr val="bg1"/>
              </a:solidFill>
              <a:latin typeface="BIZ UDゴシック" panose="020B0400000000000000" pitchFamily="49" charset="-128"/>
              <a:ea typeface="BIZ UDゴシック" panose="020B0400000000000000" pitchFamily="49" charset="-128"/>
              <a:cs typeface="ADLaM Display" panose="02010000000000000000" pitchFamily="2" charset="0"/>
            </a:endParaRPr>
          </a:p>
        </p:txBody>
      </p:sp>
      <p:sp>
        <p:nvSpPr>
          <p:cNvPr id="3" name="スライド番号プレースホルダー 2">
            <a:extLst>
              <a:ext uri="{FF2B5EF4-FFF2-40B4-BE49-F238E27FC236}">
                <a16:creationId xmlns:a16="http://schemas.microsoft.com/office/drawing/2014/main" id="{804E770B-5CB0-837C-5BAF-0601BD66FB2E}"/>
              </a:ext>
            </a:extLst>
          </p:cNvPr>
          <p:cNvSpPr>
            <a:spLocks noGrp="1"/>
          </p:cNvSpPr>
          <p:nvPr>
            <p:ph type="sldNum" sz="quarter" idx="12"/>
          </p:nvPr>
        </p:nvSpPr>
        <p:spPr/>
        <p:txBody>
          <a:bodyPr/>
          <a:lstStyle/>
          <a:p>
            <a:fld id="{D934B125-B231-4034-ABE3-98F7396BA912}" type="slidenum">
              <a:rPr kumimoji="1" lang="ja-JP" altLang="en-US" smtClean="0"/>
              <a:t>8</a:t>
            </a:fld>
            <a:endParaRPr kumimoji="1" lang="ja-JP" altLang="en-US" dirty="0"/>
          </a:p>
        </p:txBody>
      </p:sp>
    </p:spTree>
    <p:extLst>
      <p:ext uri="{BB962C8B-B14F-4D97-AF65-F5344CB8AC3E}">
        <p14:creationId xmlns:p14="http://schemas.microsoft.com/office/powerpoint/2010/main" val="597866380"/>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11B2EE3-517D-E75A-C51D-3AE71F8F0A12}"/>
              </a:ext>
            </a:extLst>
          </p:cNvPr>
          <p:cNvSpPr>
            <a:spLocks noGrp="1"/>
          </p:cNvSpPr>
          <p:nvPr>
            <p:ph type="sldNum" sz="quarter" idx="12"/>
          </p:nvPr>
        </p:nvSpPr>
        <p:spPr/>
        <p:txBody>
          <a:bodyPr/>
          <a:lstStyle/>
          <a:p>
            <a:fld id="{D934B125-B231-4034-ABE3-98F7396BA912}" type="slidenum">
              <a:rPr kumimoji="1" lang="ja-JP" altLang="en-US" smtClean="0"/>
              <a:t>9</a:t>
            </a:fld>
            <a:endParaRPr kumimoji="1" lang="ja-JP" altLang="en-US"/>
          </a:p>
        </p:txBody>
      </p:sp>
      <p:sp>
        <p:nvSpPr>
          <p:cNvPr id="3" name="正方形/長方形 2">
            <a:extLst>
              <a:ext uri="{FF2B5EF4-FFF2-40B4-BE49-F238E27FC236}">
                <a16:creationId xmlns:a16="http://schemas.microsoft.com/office/drawing/2014/main" id="{55E23EAC-A769-73F7-0208-8C807DC6986F}"/>
              </a:ext>
            </a:extLst>
          </p:cNvPr>
          <p:cNvSpPr/>
          <p:nvPr/>
        </p:nvSpPr>
        <p:spPr>
          <a:xfrm>
            <a:off x="95250" y="905691"/>
            <a:ext cx="12001500" cy="92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sp>
        <p:nvSpPr>
          <p:cNvPr id="4" name="テキスト ボックス 3">
            <a:extLst>
              <a:ext uri="{FF2B5EF4-FFF2-40B4-BE49-F238E27FC236}">
                <a16:creationId xmlns:a16="http://schemas.microsoft.com/office/drawing/2014/main" id="{AA417234-F2E1-3E37-E22F-6EDBE7939D6A}"/>
              </a:ext>
            </a:extLst>
          </p:cNvPr>
          <p:cNvSpPr txBox="1"/>
          <p:nvPr/>
        </p:nvSpPr>
        <p:spPr>
          <a:xfrm>
            <a:off x="176115" y="179307"/>
            <a:ext cx="13333445" cy="584775"/>
          </a:xfrm>
          <a:prstGeom prst="rect">
            <a:avLst/>
          </a:prstGeom>
          <a:noFill/>
        </p:spPr>
        <p:txBody>
          <a:bodyPr wrap="square" rtlCol="0">
            <a:spAutoFit/>
          </a:bodyPr>
          <a:lstStyle/>
          <a:p>
            <a:r>
              <a:rPr kumimoji="1" lang="ja-JP" altLang="en-US" sz="3200" b="1" dirty="0"/>
              <a:t>仮想土砂キキクルの</a:t>
            </a:r>
            <a:r>
              <a:rPr lang="ja-JP" altLang="en-US" sz="3200" b="1" dirty="0"/>
              <a:t>妥当性</a:t>
            </a:r>
            <a:endParaRPr kumimoji="1" lang="ja-JP" altLang="en-US" sz="3200" b="1" dirty="0"/>
          </a:p>
        </p:txBody>
      </p:sp>
      <p:pic>
        <p:nvPicPr>
          <p:cNvPr id="5" name="図 4">
            <a:extLst>
              <a:ext uri="{FF2B5EF4-FFF2-40B4-BE49-F238E27FC236}">
                <a16:creationId xmlns:a16="http://schemas.microsoft.com/office/drawing/2014/main" id="{76D93BB0-4BC0-F5E8-2A71-EC9D73372A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773" y="1041250"/>
            <a:ext cx="7273779" cy="4961157"/>
          </a:xfrm>
          <a:prstGeom prst="rect">
            <a:avLst/>
          </a:prstGeom>
          <a:noFill/>
          <a:ln>
            <a:noFill/>
          </a:ln>
        </p:spPr>
      </p:pic>
      <p:sp>
        <p:nvSpPr>
          <p:cNvPr id="7" name="テキスト ボックス 6">
            <a:extLst>
              <a:ext uri="{FF2B5EF4-FFF2-40B4-BE49-F238E27FC236}">
                <a16:creationId xmlns:a16="http://schemas.microsoft.com/office/drawing/2014/main" id="{C20C38FA-433B-D18A-73A3-42409CCB848C}"/>
              </a:ext>
            </a:extLst>
          </p:cNvPr>
          <p:cNvSpPr txBox="1"/>
          <p:nvPr/>
        </p:nvSpPr>
        <p:spPr>
          <a:xfrm>
            <a:off x="360509" y="1336351"/>
            <a:ext cx="2021183" cy="461665"/>
          </a:xfrm>
          <a:prstGeom prst="rect">
            <a:avLst/>
          </a:prstGeom>
          <a:solidFill>
            <a:schemeClr val="bg1"/>
          </a:solidFill>
        </p:spPr>
        <p:txBody>
          <a:bodyPr wrap="square" rtlCol="0">
            <a:spAutoFit/>
          </a:bodyPr>
          <a:lstStyle/>
          <a:p>
            <a:r>
              <a:rPr kumimoji="1" lang="ja-JP" altLang="en-US" sz="2400" b="1" dirty="0">
                <a:solidFill>
                  <a:srgbClr val="FF0000"/>
                </a:solidFill>
              </a:rPr>
              <a:t>土砂キキクル</a:t>
            </a:r>
          </a:p>
        </p:txBody>
      </p:sp>
      <p:sp>
        <p:nvSpPr>
          <p:cNvPr id="8" name="テキスト ボックス 7">
            <a:extLst>
              <a:ext uri="{FF2B5EF4-FFF2-40B4-BE49-F238E27FC236}">
                <a16:creationId xmlns:a16="http://schemas.microsoft.com/office/drawing/2014/main" id="{61B772D4-B319-9B9B-9283-B4E5FC16A075}"/>
              </a:ext>
            </a:extLst>
          </p:cNvPr>
          <p:cNvSpPr txBox="1"/>
          <p:nvPr/>
        </p:nvSpPr>
        <p:spPr>
          <a:xfrm>
            <a:off x="4416398" y="1336351"/>
            <a:ext cx="3359203" cy="461665"/>
          </a:xfrm>
          <a:prstGeom prst="rect">
            <a:avLst/>
          </a:prstGeom>
          <a:solidFill>
            <a:schemeClr val="bg1"/>
          </a:solidFill>
        </p:spPr>
        <p:txBody>
          <a:bodyPr wrap="square" rtlCol="0">
            <a:spAutoFit/>
          </a:bodyPr>
          <a:lstStyle/>
          <a:p>
            <a:r>
              <a:rPr lang="ja-JP" altLang="en-US" sz="2400" b="1" dirty="0">
                <a:solidFill>
                  <a:srgbClr val="FF0000"/>
                </a:solidFill>
              </a:rPr>
              <a:t>仮想土砂キキクル</a:t>
            </a:r>
            <a:endParaRPr kumimoji="1" lang="ja-JP" altLang="en-US" sz="2400" b="1" dirty="0">
              <a:solidFill>
                <a:srgbClr val="FF0000"/>
              </a:solidFill>
            </a:endParaRPr>
          </a:p>
        </p:txBody>
      </p:sp>
      <p:sp>
        <p:nvSpPr>
          <p:cNvPr id="10" name="テキスト ボックス 9">
            <a:extLst>
              <a:ext uri="{FF2B5EF4-FFF2-40B4-BE49-F238E27FC236}">
                <a16:creationId xmlns:a16="http://schemas.microsoft.com/office/drawing/2014/main" id="{606965DE-ACA1-2D6C-7E62-D67DC5CE373A}"/>
              </a:ext>
            </a:extLst>
          </p:cNvPr>
          <p:cNvSpPr txBox="1"/>
          <p:nvPr/>
        </p:nvSpPr>
        <p:spPr>
          <a:xfrm>
            <a:off x="265813" y="6002407"/>
            <a:ext cx="11805413" cy="584775"/>
          </a:xfrm>
          <a:prstGeom prst="rect">
            <a:avLst/>
          </a:prstGeom>
          <a:noFill/>
        </p:spPr>
        <p:txBody>
          <a:bodyPr wrap="square">
            <a:spAutoFit/>
          </a:bodyPr>
          <a:lstStyle/>
          <a:p>
            <a:r>
              <a:rPr lang="ja-JP" altLang="en-US" sz="1600" b="1" dirty="0"/>
              <a:t>図</a:t>
            </a:r>
            <a:r>
              <a:rPr lang="en-US" altLang="ja-JP" sz="1600" b="1" dirty="0"/>
              <a:t> 2019</a:t>
            </a:r>
            <a:r>
              <a:rPr lang="ja-JP" altLang="en-US" sz="1600" b="1" dirty="0"/>
              <a:t>年</a:t>
            </a:r>
            <a:r>
              <a:rPr lang="en-US" altLang="ja-JP" sz="1600" b="1" dirty="0"/>
              <a:t>10</a:t>
            </a:r>
            <a:r>
              <a:rPr lang="ja-JP" altLang="en-US" sz="1600" b="1" dirty="0"/>
              <a:t>月</a:t>
            </a:r>
            <a:r>
              <a:rPr lang="en-US" altLang="ja-JP" sz="1600" b="1" dirty="0"/>
              <a:t>13</a:t>
            </a:r>
            <a:r>
              <a:rPr lang="ja-JP" altLang="en-US" sz="1600" b="1" dirty="0"/>
              <a:t>日</a:t>
            </a:r>
            <a:r>
              <a:rPr lang="en-US" altLang="ja-JP" sz="1600" b="1" dirty="0"/>
              <a:t>3</a:t>
            </a:r>
            <a:r>
              <a:rPr lang="ja-JP" altLang="en-US" sz="1600" b="1" dirty="0"/>
              <a:t>時（</a:t>
            </a:r>
            <a:r>
              <a:rPr lang="en-US" altLang="ja-JP" sz="1600" b="1" dirty="0"/>
              <a:t>JST</a:t>
            </a:r>
            <a:r>
              <a:rPr lang="ja-JP" altLang="en-US" sz="1600" b="1" dirty="0"/>
              <a:t>）の土砂キキクル（左）と仮想土砂キキクル（右）＊</a:t>
            </a:r>
            <a:r>
              <a:rPr lang="en-US" altLang="ja-JP" sz="1600" b="1" dirty="0"/>
              <a:t>2019</a:t>
            </a:r>
            <a:r>
              <a:rPr lang="ja-JP" altLang="en-US" sz="1600" b="1" dirty="0"/>
              <a:t>年</a:t>
            </a:r>
            <a:r>
              <a:rPr lang="en-US" altLang="ja-JP" sz="1600" b="1" dirty="0"/>
              <a:t>10</a:t>
            </a:r>
            <a:r>
              <a:rPr lang="ja-JP" altLang="en-US" sz="1600" b="1" dirty="0"/>
              <a:t>月時点のキキクル分布は現在と違い、</a:t>
            </a:r>
            <a:r>
              <a:rPr lang="en-US" altLang="ja-JP" sz="1600" b="1" dirty="0"/>
              <a:t>6</a:t>
            </a:r>
            <a:r>
              <a:rPr lang="ja-JP" altLang="en-US" sz="1600" b="1" dirty="0"/>
              <a:t>段階であったため当時のものに合わせて示す。（</a:t>
            </a:r>
            <a:r>
              <a:rPr lang="en-US" altLang="ja-JP" sz="1600" b="1" dirty="0"/>
              <a:t>2023</a:t>
            </a:r>
            <a:r>
              <a:rPr lang="ja-JP" altLang="en-US" sz="1600" b="1" dirty="0"/>
              <a:t>年災害情報学会）</a:t>
            </a:r>
          </a:p>
        </p:txBody>
      </p:sp>
      <p:sp>
        <p:nvSpPr>
          <p:cNvPr id="11" name="テキスト ボックス 10">
            <a:extLst>
              <a:ext uri="{FF2B5EF4-FFF2-40B4-BE49-F238E27FC236}">
                <a16:creationId xmlns:a16="http://schemas.microsoft.com/office/drawing/2014/main" id="{9FBCF753-5900-3963-FC66-1B9A117FE3B1}"/>
              </a:ext>
            </a:extLst>
          </p:cNvPr>
          <p:cNvSpPr txBox="1"/>
          <p:nvPr/>
        </p:nvSpPr>
        <p:spPr>
          <a:xfrm>
            <a:off x="7539592" y="2945772"/>
            <a:ext cx="4678326" cy="954107"/>
          </a:xfrm>
          <a:prstGeom prst="rect">
            <a:avLst/>
          </a:prstGeom>
          <a:noFill/>
        </p:spPr>
        <p:txBody>
          <a:bodyPr wrap="square" rtlCol="0">
            <a:spAutoFit/>
          </a:bodyPr>
          <a:lstStyle/>
          <a:p>
            <a:r>
              <a:rPr kumimoji="1" lang="ja-JP" altLang="en-US" sz="2800" b="1" dirty="0"/>
              <a:t>精度よく土砂キキクルを再現できている。</a:t>
            </a:r>
          </a:p>
        </p:txBody>
      </p:sp>
      <p:graphicFrame>
        <p:nvGraphicFramePr>
          <p:cNvPr id="12" name="表 11">
            <a:extLst>
              <a:ext uri="{FF2B5EF4-FFF2-40B4-BE49-F238E27FC236}">
                <a16:creationId xmlns:a16="http://schemas.microsoft.com/office/drawing/2014/main" id="{1A2E08DB-DABE-3A67-EF86-7A0536869D09}"/>
              </a:ext>
            </a:extLst>
          </p:cNvPr>
          <p:cNvGraphicFramePr>
            <a:graphicFrameLocks noGrp="1"/>
          </p:cNvGraphicFramePr>
          <p:nvPr>
            <p:extLst>
              <p:ext uri="{D42A27DB-BD31-4B8C-83A1-F6EECF244321}">
                <p14:modId xmlns:p14="http://schemas.microsoft.com/office/powerpoint/2010/main" val="4150787179"/>
              </p:ext>
            </p:extLst>
          </p:nvPr>
        </p:nvGraphicFramePr>
        <p:xfrm>
          <a:off x="265813" y="2981742"/>
          <a:ext cx="1371600" cy="1344930"/>
        </p:xfrm>
        <a:graphic>
          <a:graphicData uri="http://schemas.openxmlformats.org/drawingml/2006/table">
            <a:tbl>
              <a:tblPr/>
              <a:tblGrid>
                <a:gridCol w="685800">
                  <a:extLst>
                    <a:ext uri="{9D8B030D-6E8A-4147-A177-3AD203B41FA5}">
                      <a16:colId xmlns:a16="http://schemas.microsoft.com/office/drawing/2014/main" val="2700722996"/>
                    </a:ext>
                  </a:extLst>
                </a:gridCol>
                <a:gridCol w="685800">
                  <a:extLst>
                    <a:ext uri="{9D8B030D-6E8A-4147-A177-3AD203B41FA5}">
                      <a16:colId xmlns:a16="http://schemas.microsoft.com/office/drawing/2014/main" val="3375693222"/>
                    </a:ext>
                  </a:extLst>
                </a:gridCol>
              </a:tblGrid>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en-US" sz="1100" b="1" i="0" u="none" strike="noStrike" dirty="0">
                          <a:solidFill>
                            <a:srgbClr val="000000"/>
                          </a:solidFill>
                          <a:effectLst/>
                          <a:latin typeface="游ゴシック" panose="020B0400000000000000" pitchFamily="50" charset="-128"/>
                          <a:ea typeface="游ゴシック" panose="020B0400000000000000" pitchFamily="50" charset="-128"/>
                        </a:rPr>
                        <a:t>未満</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56624698"/>
                  </a:ext>
                </a:extLst>
              </a:tr>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66"/>
                    </a:solidFill>
                  </a:tcPr>
                </a:tc>
                <a:extLst>
                  <a:ext uri="{0D108BD9-81ED-4DB2-BD59-A6C34878D82A}">
                    <a16:rowId xmlns:a16="http://schemas.microsoft.com/office/drawing/2014/main" val="192718684"/>
                  </a:ext>
                </a:extLst>
              </a:tr>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055232872"/>
                  </a:ext>
                </a:extLst>
              </a:tr>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4</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66FF"/>
                    </a:solidFill>
                  </a:tcPr>
                </a:tc>
                <a:extLst>
                  <a:ext uri="{0D108BD9-81ED-4DB2-BD59-A6C34878D82A}">
                    <a16:rowId xmlns:a16="http://schemas.microsoft.com/office/drawing/2014/main" val="3949533380"/>
                  </a:ext>
                </a:extLst>
              </a:tr>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2288132"/>
                  </a:ext>
                </a:extLst>
              </a:tr>
              <a:tr h="224155">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6</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0353025"/>
                  </a:ext>
                </a:extLst>
              </a:tr>
            </a:tbl>
          </a:graphicData>
        </a:graphic>
      </p:graphicFrame>
      <p:sp>
        <p:nvSpPr>
          <p:cNvPr id="13" name="正方形/長方形 12">
            <a:extLst>
              <a:ext uri="{FF2B5EF4-FFF2-40B4-BE49-F238E27FC236}">
                <a16:creationId xmlns:a16="http://schemas.microsoft.com/office/drawing/2014/main" id="{9BECC05D-FBCE-B244-73E5-B9A1A970CD4B}"/>
              </a:ext>
            </a:extLst>
          </p:cNvPr>
          <p:cNvSpPr/>
          <p:nvPr/>
        </p:nvSpPr>
        <p:spPr>
          <a:xfrm>
            <a:off x="0" y="814924"/>
            <a:ext cx="12192000" cy="90768"/>
          </a:xfrm>
          <a:prstGeom prst="rect">
            <a:avLst/>
          </a:prstGeom>
          <a:solidFill>
            <a:srgbClr val="0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ja-JP" altLang="en-US" dirty="0"/>
          </a:p>
        </p:txBody>
      </p:sp>
      <p:grpSp>
        <p:nvGrpSpPr>
          <p:cNvPr id="55" name="グループ化 54">
            <a:extLst>
              <a:ext uri="{FF2B5EF4-FFF2-40B4-BE49-F238E27FC236}">
                <a16:creationId xmlns:a16="http://schemas.microsoft.com/office/drawing/2014/main" id="{96F19720-91FA-5D17-4A1E-EC2B29113665}"/>
              </a:ext>
            </a:extLst>
          </p:cNvPr>
          <p:cNvGrpSpPr/>
          <p:nvPr/>
        </p:nvGrpSpPr>
        <p:grpSpPr>
          <a:xfrm>
            <a:off x="1670782" y="3103923"/>
            <a:ext cx="1924195" cy="2674290"/>
            <a:chOff x="1705256" y="3087670"/>
            <a:chExt cx="1924195" cy="2674290"/>
          </a:xfrm>
        </p:grpSpPr>
        <p:cxnSp>
          <p:nvCxnSpPr>
            <p:cNvPr id="41" name="直線コネクタ 40">
              <a:extLst>
                <a:ext uri="{FF2B5EF4-FFF2-40B4-BE49-F238E27FC236}">
                  <a16:creationId xmlns:a16="http://schemas.microsoft.com/office/drawing/2014/main" id="{243713B1-76C2-6C32-C873-F2298165E933}"/>
                </a:ext>
              </a:extLst>
            </p:cNvPr>
            <p:cNvCxnSpPr>
              <a:cxnSpLocks/>
            </p:cNvCxnSpPr>
            <p:nvPr/>
          </p:nvCxnSpPr>
          <p:spPr>
            <a:xfrm flipV="1">
              <a:off x="1705256" y="5366392"/>
              <a:ext cx="218515" cy="395568"/>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D9854EAB-1362-361D-849D-31FB2E54E71D}"/>
                </a:ext>
              </a:extLst>
            </p:cNvPr>
            <p:cNvCxnSpPr>
              <a:cxnSpLocks/>
            </p:cNvCxnSpPr>
            <p:nvPr/>
          </p:nvCxnSpPr>
          <p:spPr>
            <a:xfrm flipV="1">
              <a:off x="1919027" y="4891507"/>
              <a:ext cx="283328" cy="482353"/>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EC2D4782-1613-8A6F-25FD-9EE0B9A329AB}"/>
                </a:ext>
              </a:extLst>
            </p:cNvPr>
            <p:cNvCxnSpPr>
              <a:cxnSpLocks/>
            </p:cNvCxnSpPr>
            <p:nvPr/>
          </p:nvCxnSpPr>
          <p:spPr>
            <a:xfrm flipV="1">
              <a:off x="2202355" y="4290070"/>
              <a:ext cx="363656" cy="601437"/>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9A83ED6A-DD7E-8B72-473F-8FF533E6414F}"/>
                </a:ext>
              </a:extLst>
            </p:cNvPr>
            <p:cNvCxnSpPr>
              <a:cxnSpLocks/>
            </p:cNvCxnSpPr>
            <p:nvPr/>
          </p:nvCxnSpPr>
          <p:spPr>
            <a:xfrm flipV="1">
              <a:off x="2543882" y="3675078"/>
              <a:ext cx="472856" cy="674258"/>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4A9ED781-6794-AEF2-2EC6-B92F47611BCA}"/>
                </a:ext>
              </a:extLst>
            </p:cNvPr>
            <p:cNvCxnSpPr>
              <a:cxnSpLocks/>
            </p:cNvCxnSpPr>
            <p:nvPr/>
          </p:nvCxnSpPr>
          <p:spPr>
            <a:xfrm flipV="1">
              <a:off x="2987133" y="3087670"/>
              <a:ext cx="642318" cy="637806"/>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グループ化 58">
            <a:extLst>
              <a:ext uri="{FF2B5EF4-FFF2-40B4-BE49-F238E27FC236}">
                <a16:creationId xmlns:a16="http://schemas.microsoft.com/office/drawing/2014/main" id="{7C8ECE7D-BB5E-59D8-22CE-548BF8D1C914}"/>
              </a:ext>
            </a:extLst>
          </p:cNvPr>
          <p:cNvGrpSpPr/>
          <p:nvPr/>
        </p:nvGrpSpPr>
        <p:grpSpPr>
          <a:xfrm>
            <a:off x="4894646" y="3588549"/>
            <a:ext cx="2508120" cy="2363760"/>
            <a:chOff x="1705256" y="3087670"/>
            <a:chExt cx="1924195" cy="2674290"/>
          </a:xfrm>
        </p:grpSpPr>
        <p:cxnSp>
          <p:nvCxnSpPr>
            <p:cNvPr id="60" name="直線コネクタ 59">
              <a:extLst>
                <a:ext uri="{FF2B5EF4-FFF2-40B4-BE49-F238E27FC236}">
                  <a16:creationId xmlns:a16="http://schemas.microsoft.com/office/drawing/2014/main" id="{9BDB4627-F3E5-DD04-CE0D-1ADF9BA750D2}"/>
                </a:ext>
              </a:extLst>
            </p:cNvPr>
            <p:cNvCxnSpPr>
              <a:cxnSpLocks/>
            </p:cNvCxnSpPr>
            <p:nvPr/>
          </p:nvCxnSpPr>
          <p:spPr>
            <a:xfrm flipV="1">
              <a:off x="1705256" y="5366392"/>
              <a:ext cx="218515" cy="395568"/>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99F3B3F6-DD90-36AC-F87F-6AD600F0CFCB}"/>
                </a:ext>
              </a:extLst>
            </p:cNvPr>
            <p:cNvCxnSpPr>
              <a:cxnSpLocks/>
            </p:cNvCxnSpPr>
            <p:nvPr/>
          </p:nvCxnSpPr>
          <p:spPr>
            <a:xfrm flipV="1">
              <a:off x="1919027" y="4891507"/>
              <a:ext cx="283328" cy="482353"/>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2" name="直線コネクタ 61">
              <a:extLst>
                <a:ext uri="{FF2B5EF4-FFF2-40B4-BE49-F238E27FC236}">
                  <a16:creationId xmlns:a16="http://schemas.microsoft.com/office/drawing/2014/main" id="{0360E2EE-44E9-E7A2-CFA0-AC26873D6B84}"/>
                </a:ext>
              </a:extLst>
            </p:cNvPr>
            <p:cNvCxnSpPr>
              <a:cxnSpLocks/>
            </p:cNvCxnSpPr>
            <p:nvPr/>
          </p:nvCxnSpPr>
          <p:spPr>
            <a:xfrm flipV="1">
              <a:off x="2202355" y="4290070"/>
              <a:ext cx="363656" cy="601437"/>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3" name="直線コネクタ 62">
              <a:extLst>
                <a:ext uri="{FF2B5EF4-FFF2-40B4-BE49-F238E27FC236}">
                  <a16:creationId xmlns:a16="http://schemas.microsoft.com/office/drawing/2014/main" id="{C2919940-A8A7-699A-162B-7ABAFC96238A}"/>
                </a:ext>
              </a:extLst>
            </p:cNvPr>
            <p:cNvCxnSpPr>
              <a:cxnSpLocks/>
            </p:cNvCxnSpPr>
            <p:nvPr/>
          </p:nvCxnSpPr>
          <p:spPr>
            <a:xfrm flipV="1">
              <a:off x="2543882" y="3675078"/>
              <a:ext cx="472856" cy="674258"/>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24" name="直線コネクタ 1023">
              <a:extLst>
                <a:ext uri="{FF2B5EF4-FFF2-40B4-BE49-F238E27FC236}">
                  <a16:creationId xmlns:a16="http://schemas.microsoft.com/office/drawing/2014/main" id="{128304DC-36C3-03E1-15D7-07C1B7A83BF8}"/>
                </a:ext>
              </a:extLst>
            </p:cNvPr>
            <p:cNvCxnSpPr>
              <a:cxnSpLocks/>
            </p:cNvCxnSpPr>
            <p:nvPr/>
          </p:nvCxnSpPr>
          <p:spPr>
            <a:xfrm flipV="1">
              <a:off x="2987133" y="3087670"/>
              <a:ext cx="642318" cy="637806"/>
            </a:xfrm>
            <a:prstGeom prst="line">
              <a:avLst/>
            </a:prstGeom>
            <a:ln w="60325">
              <a:solidFill>
                <a:srgbClr val="00B05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095556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23672</TotalTime>
  <Words>4102</Words>
  <Application>Microsoft Office PowerPoint</Application>
  <PresentationFormat>ワイド画面</PresentationFormat>
  <Paragraphs>414</Paragraphs>
  <Slides>27</Slides>
  <Notes>23</Notes>
  <HiddenSlides>4</HiddenSlides>
  <MMClips>0</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1</vt:i4>
      </vt:variant>
      <vt:variant>
        <vt:lpstr>スライド タイトル</vt:lpstr>
      </vt:variant>
      <vt:variant>
        <vt:i4>27</vt:i4>
      </vt:variant>
    </vt:vector>
  </HeadingPairs>
  <TitlesOfParts>
    <vt:vector size="33" baseType="lpstr">
      <vt:lpstr>BIZ UDゴシック</vt:lpstr>
      <vt:lpstr>游ゴシック</vt:lpstr>
      <vt:lpstr>游ゴシック Light</vt:lpstr>
      <vt:lpstr>Arial</vt:lpstr>
      <vt:lpstr>Office テーマ</vt:lpstr>
      <vt:lpstr>Worksheet</vt:lpstr>
      <vt:lpstr>台風経路アンサンブルシミュレーションと 仮想土砂キキクル計算を用いた 経路別・地域別の土砂災害危険度   先進実践学環　筆保研究室 修士2年　軍司大輔</vt:lpstr>
      <vt:lpstr>PowerPoint プレゼンテーション</vt:lpstr>
      <vt:lpstr>手法</vt:lpstr>
      <vt:lpstr>PowerPoint プレゼンテーション</vt:lpstr>
      <vt:lpstr>PowerPoint プレゼンテーション</vt:lpstr>
      <vt:lpstr>PowerPoint プレゼンテーション</vt:lpstr>
      <vt:lpstr>結果</vt:lpstr>
      <vt:lpstr>      結果①  大気モデルー 仮想土砂キキクルモデル の妥当性</vt:lpstr>
      <vt:lpstr>PowerPoint プレゼンテーション</vt:lpstr>
      <vt:lpstr>      結果②  日本全国にとっての最悪経路</vt:lpstr>
      <vt:lpstr>PowerPoint プレゼンテーション</vt:lpstr>
      <vt:lpstr>PowerPoint プレゼンテーション</vt:lpstr>
      <vt:lpstr>PowerPoint プレゼンテーション</vt:lpstr>
      <vt:lpstr>                       結果③  都道府県別の最悪経路  </vt:lpstr>
      <vt:lpstr>PowerPoint プレゼンテーション</vt:lpstr>
      <vt:lpstr>PowerPoint プレゼンテーション</vt:lpstr>
      <vt:lpstr>PowerPoint プレゼンテーション</vt:lpstr>
      <vt:lpstr>PowerPoint プレゼンテーション</vt:lpstr>
      <vt:lpstr>      結果④  台風経路アンサンブルシミュレーションハザードマップ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Gunji Daisuke</dc:creator>
  <cp:lastModifiedBy>大輔 軍司</cp:lastModifiedBy>
  <cp:revision>23</cp:revision>
  <dcterms:created xsi:type="dcterms:W3CDTF">2024-12-01T15:07:33Z</dcterms:created>
  <dcterms:modified xsi:type="dcterms:W3CDTF">2025-02-05T06:46:51Z</dcterms:modified>
</cp:coreProperties>
</file>